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ZCOOL XiaoWei"/>
      <p:regular r:id="rId23"/>
    </p:embeddedFont>
    <p:embeddedFont>
      <p:font typeface="Zhi Mang Xing"/>
      <p:regular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Song Myung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ZhiMangXing-regular.fntdata"/><Relationship Id="rId23" Type="http://schemas.openxmlformats.org/officeDocument/2006/relationships/font" Target="fonts/ZCOOLXiaoWei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ngMyung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65cad0774c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65cad077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a8500f6ee_0_1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a8500f6e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b5c72c3e0_6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b5c72c3e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a8500f6ee_0_2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a8500f6e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我们再来看这个官问耶稣的问题。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他说：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“良善的夫子，我该做什么事才可以承受永生？”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请大家特别注意这几个字：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“我该做什么？”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其实这句话非常能够代表我们人的天然思想。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我们很自然地觉得：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我要做好事。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我要帮助别人。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我要奉献。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我要遵守诫命。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我要做一个好人。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如果我做得够好，神应该就会接纳我吧？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所以后来耶稣跟这个官谈到诫命的时候，他马上回答：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“这一切我从小都遵守了。”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换句话说，他其实是在告诉耶稣：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“主啊，我是一个好人。”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弟兄姐妹，这是不是也很像我们今天很多人的想法？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如果你问一个人：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“你觉得自己将来能不能上天堂？”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很多人可能会说：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“我这个人还可以吧。”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“我没有杀人放火。”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“我没有做什么伤天害理的事情。”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“我还帮助过不少人。”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然后我们心里面就会做一个比较。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我可能不是百分之百的好人，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但是至少——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我比某某人好吧？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问题就在这里。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我们喜欢跟旁边的人比较。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但是神不是按照“旁边那个人”来审判我们。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神的标准是祂自己完全的圣洁。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所以罗马书第三章告诉我们：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“没有义人，连一个也没有。”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又说：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“没有行善的，连一个也没有。”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当然，这不是说没有信主的人一件好事都不会做。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不是这个意思。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一个不信主的人，也可以非常爱自己的孩子。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也可以孝敬父母。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也可以帮助邻居。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也可以捐钱帮助有需要的人。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这些当然都是好的事情。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但是圣经所指出的问题是：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没有一个人的良善，能够达到神完全圣洁的标准。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所以问题不是：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“我是不是比别人好？”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真正的问题是：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“我的良善能不能达到神的标准？”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答案是：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不能。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这就把我们带到一个非常重要的问题。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如果耶稣说：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“除了神一位之外，再没有良善的。”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而我们自己又达不到神良善的标准，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那么为什么加拉太书又说：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“圣灵所结的果子……良善”呢？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我们这些不完全的人，怎么可能结出“良善”的果子？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这就是我们下一页要看的。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a8500f6ee_0_2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a8500f6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那么，这里就出现一个很有意思的问题。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刚才我们看见，耶稣说：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“除了神一位之外，再没有良善的。”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可是我们今年的主题经文，加拉太书5章22节又说：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“圣灵所结的果子……良善。”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大家有没有发现？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这里好像有一个矛盾。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一方面说：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只有神是良善的。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另外一方面又说：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基督徒应该结出良善的果子。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那么，我们这些不完全的人，怎么可能有真正的良善呢？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其实，这不是矛盾。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这恰恰就是福音。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为什么？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因为真正的良善属于神，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所以真正的良善，也必须从神而来。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靠我们自己，我们没有完全的良善。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我们可以努力做一些好事，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我们也可以努力改善自己的行为，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但是我们不能靠自己产生神那样的良善。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可是，当我们相信耶稣以后，有一件非常重要的事情发生了。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圣灵住在我们的里面。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圣灵开始改变我们。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祂改变我们的思想，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改变我们的态度，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改变我们对待别人的方式，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也把神的性情越来越多地活在我们的生命里面。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所以大家再想一想：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为什么加拉太书不是说——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“基督徒努力做出来的果子……”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而是说：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“圣灵所结的果子……”？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因为果子的生命不是从我们自己来的。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是从圣灵来的。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所以今天整篇信息，请大家记住这一句话：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良善，不是努力做一个好人；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良善，是让神的良善借着我们活出来。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我再说一次：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不是努力证明“我是一个好人”，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而是让别人从我的生命里面，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看见神的良善。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那么接下来的问题就是：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神的良善具体怎样从我们身上活出来呢？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刚才我们已经读了加拉太书4章12到20节。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从这段经文里面，我们可以看见三个方面。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第一个：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良善，乐意接待软弱的人。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我们先来看保罗自己的软弱。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a8500f6ee_0_3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a8500f6e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8500f6ee_0_42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8500f6e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a8500f6ee_0_4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a8500f6e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8500f6ee_0_5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a8500f6e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a8500f6ee_0_5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a8500f6e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a8500f6ee_0_6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a8500f6e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8500f6ee_0_7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a8500f6e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a8500f6ee_0_8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a8500f6e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a8500f6ee_0_8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fa8500f6e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a8500f6ee_0_10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a8500f6ee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a8500f6ee_0_1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a8500f6ee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a8500f6ee_0_11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a8500f6ee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227717" y="650402"/>
            <a:ext cx="745763" cy="61102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872425"/>
            <a:ext cx="7688100" cy="3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7952" y="5891333"/>
            <a:ext cx="7688100" cy="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5312" y="4812873"/>
            <a:ext cx="1720033" cy="808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0"/>
            <a:ext cx="9144000" cy="109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" name="Google Shape;20;p3"/>
          <p:cNvGrpSpPr/>
          <p:nvPr/>
        </p:nvGrpSpPr>
        <p:grpSpPr>
          <a:xfrm>
            <a:off x="138158" y="955015"/>
            <a:ext cx="745763" cy="81726"/>
            <a:chOff x="4580561" y="2589004"/>
            <a:chExt cx="1064464" cy="25200"/>
          </a:xfrm>
        </p:grpSpPr>
        <p:sp>
          <p:nvSpPr>
            <p:cNvPr id="21" name="Google Shape;21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" name="Google Shape;23;p3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6354340"/>
            <a:ext cx="690113" cy="3245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3"/>
          <p:cNvGrpSpPr/>
          <p:nvPr/>
        </p:nvGrpSpPr>
        <p:grpSpPr>
          <a:xfrm>
            <a:off x="264358" y="190500"/>
            <a:ext cx="428788" cy="614425"/>
            <a:chOff x="4189041" y="283426"/>
            <a:chExt cx="357234" cy="541200"/>
          </a:xfrm>
        </p:grpSpPr>
        <p:grpSp>
          <p:nvGrpSpPr>
            <p:cNvPr id="28" name="Google Shape;28;p3"/>
            <p:cNvGrpSpPr/>
            <p:nvPr/>
          </p:nvGrpSpPr>
          <p:grpSpPr>
            <a:xfrm>
              <a:off x="4189041" y="443119"/>
              <a:ext cx="357234" cy="98426"/>
              <a:chOff x="4580561" y="2589004"/>
              <a:chExt cx="1064464" cy="25200"/>
            </a:xfrm>
          </p:grpSpPr>
          <p:sp>
            <p:nvSpPr>
              <p:cNvPr id="29" name="Google Shape;29;p3"/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3"/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" name="Google Shape;31;p3"/>
            <p:cNvGrpSpPr/>
            <p:nvPr/>
          </p:nvGrpSpPr>
          <p:grpSpPr>
            <a:xfrm>
              <a:off x="4329126" y="283426"/>
              <a:ext cx="85583" cy="541200"/>
              <a:chOff x="4580561" y="2589004"/>
              <a:chExt cx="1064464" cy="25200"/>
            </a:xfrm>
          </p:grpSpPr>
          <p:sp>
            <p:nvSpPr>
              <p:cNvPr id="32" name="Google Shape;32;p3"/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0" y="0"/>
            <a:ext cx="9144000" cy="109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138158" y="955015"/>
            <a:ext cx="745763" cy="81726"/>
            <a:chOff x="4580561" y="2589004"/>
            <a:chExt cx="1064464" cy="25200"/>
          </a:xfrm>
        </p:grpSpPr>
        <p:sp>
          <p:nvSpPr>
            <p:cNvPr id="37" name="Google Shape;37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4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Zhi Mang Xing"/>
              <a:buNone/>
              <a:defRPr sz="3500">
                <a:latin typeface="Zhi Mang Xing"/>
                <a:ea typeface="Zhi Mang Xing"/>
                <a:cs typeface="Zhi Mang Xing"/>
                <a:sym typeface="Zhi Mang Xing"/>
              </a:defRPr>
            </a:lvl9pPr>
          </a:lstStyle>
          <a:p/>
        </p:txBody>
      </p:sp>
      <p:sp>
        <p:nvSpPr>
          <p:cNvPr id="40" name="Google Shape;40;p4"/>
          <p:cNvSpPr txBox="1"/>
          <p:nvPr>
            <p:ph idx="1" type="body"/>
          </p:nvPr>
        </p:nvSpPr>
        <p:spPr>
          <a:xfrm>
            <a:off x="512900" y="1186850"/>
            <a:ext cx="38694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1" name="Google Shape;41;p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" name="Google Shape;4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6354340"/>
            <a:ext cx="690113" cy="3245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4"/>
          <p:cNvGrpSpPr/>
          <p:nvPr/>
        </p:nvGrpSpPr>
        <p:grpSpPr>
          <a:xfrm>
            <a:off x="264358" y="190500"/>
            <a:ext cx="428788" cy="614425"/>
            <a:chOff x="4189041" y="283426"/>
            <a:chExt cx="357234" cy="541200"/>
          </a:xfrm>
        </p:grpSpPr>
        <p:grpSp>
          <p:nvGrpSpPr>
            <p:cNvPr id="44" name="Google Shape;44;p4"/>
            <p:cNvGrpSpPr/>
            <p:nvPr/>
          </p:nvGrpSpPr>
          <p:grpSpPr>
            <a:xfrm>
              <a:off x="4189041" y="443119"/>
              <a:ext cx="357234" cy="98426"/>
              <a:chOff x="4580561" y="2589004"/>
              <a:chExt cx="1064464" cy="25200"/>
            </a:xfrm>
          </p:grpSpPr>
          <p:sp>
            <p:nvSpPr>
              <p:cNvPr id="45" name="Google Shape;45;p4"/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" name="Google Shape;47;p4"/>
            <p:cNvGrpSpPr/>
            <p:nvPr/>
          </p:nvGrpSpPr>
          <p:grpSpPr>
            <a:xfrm>
              <a:off x="4329126" y="283426"/>
              <a:ext cx="85583" cy="541200"/>
              <a:chOff x="4580561" y="2589004"/>
              <a:chExt cx="1064464" cy="25200"/>
            </a:xfrm>
          </p:grpSpPr>
          <p:sp>
            <p:nvSpPr>
              <p:cNvPr id="48" name="Google Shape;48;p4"/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98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0" name="Google Shape;50;p4"/>
          <p:cNvSpPr txBox="1"/>
          <p:nvPr>
            <p:ph idx="2" type="body"/>
          </p:nvPr>
        </p:nvSpPr>
        <p:spPr>
          <a:xfrm>
            <a:off x="4738975" y="1181044"/>
            <a:ext cx="38694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1306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ng Myung"/>
              <a:buNone/>
              <a:defRPr sz="32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ZCOOL XiaoWei"/>
              <a:buNone/>
              <a:defRPr sz="3200">
                <a:solidFill>
                  <a:schemeClr val="dk2"/>
                </a:solidFill>
                <a:latin typeface="ZCOOL XiaoWei"/>
                <a:ea typeface="ZCOOL XiaoWei"/>
                <a:cs typeface="ZCOOL XiaoWei"/>
                <a:sym typeface="ZCOOL XiaoWe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894174"/>
            <a:ext cx="8520600" cy="51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7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Song Myung"/>
              <a:buChar char="●"/>
              <a:defRPr sz="25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indent="-3746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○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2pPr>
            <a:lvl3pPr indent="-3746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■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3pPr>
            <a:lvl4pPr indent="-3746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●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4pPr>
            <a:lvl5pPr indent="-3746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○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5pPr>
            <a:lvl6pPr indent="-3746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■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6pPr>
            <a:lvl7pPr indent="-3746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●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7pPr>
            <a:lvl8pPr indent="-3746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○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8pPr>
            <a:lvl9pPr indent="-3746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Song Myung"/>
              <a:buChar char="■"/>
              <a:defRPr sz="23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type="ctrTitle"/>
          </p:nvPr>
        </p:nvSpPr>
        <p:spPr>
          <a:xfrm>
            <a:off x="729450" y="872425"/>
            <a:ext cx="7688100" cy="3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0000"/>
                </a:solidFill>
              </a:rPr>
              <a:t>加拉太书系列 #7</a:t>
            </a:r>
            <a:endParaRPr sz="2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0000"/>
                </a:solidFill>
              </a:rPr>
              <a:t>顺从圣灵，多结果子</a:t>
            </a:r>
            <a:endParaRPr sz="2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0000"/>
                </a:solidFill>
              </a:rPr>
              <a:t>Spirit-Led, Fruit-Bearing</a:t>
            </a:r>
            <a:endParaRPr sz="2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0000"/>
                </a:solidFill>
              </a:rPr>
              <a:t>热心接待的良善</a:t>
            </a:r>
            <a:endParaRPr b="1" sz="3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0000"/>
                </a:solidFill>
              </a:rPr>
              <a:t>The Goodness of Warm Hospitality</a:t>
            </a:r>
            <a:endParaRPr b="1" sz="3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00"/>
                </a:solidFill>
              </a:rPr>
              <a:t>加拉太书 Galatians 4:12–20</a:t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</a:endParaRPr>
          </a:p>
        </p:txBody>
      </p:sp>
      <p:sp>
        <p:nvSpPr>
          <p:cNvPr id="56" name="Google Shape;56;p5"/>
          <p:cNvSpPr txBox="1"/>
          <p:nvPr>
            <p:ph idx="1" type="subTitle"/>
          </p:nvPr>
        </p:nvSpPr>
        <p:spPr>
          <a:xfrm>
            <a:off x="727952" y="5891333"/>
            <a:ext cx="7688100" cy="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11">
                <a:solidFill>
                  <a:schemeClr val="dk2"/>
                </a:solidFill>
              </a:rPr>
              <a:t>恩典堂主日敬拜 </a:t>
            </a:r>
            <a:r>
              <a:rPr b="1" lang="en" sz="2111"/>
              <a:t>9/20/2026</a:t>
            </a:r>
            <a:r>
              <a:rPr b="1" lang="en" sz="2111">
                <a:solidFill>
                  <a:schemeClr val="dk2"/>
                </a:solidFill>
              </a:rPr>
              <a:t> 11点</a:t>
            </a:r>
            <a:endParaRPr/>
          </a:p>
        </p:txBody>
      </p: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引言：什么是真正的良善？</a:t>
            </a:r>
            <a:endParaRPr/>
          </a:p>
        </p:txBody>
      </p:sp>
      <p:sp>
        <p:nvSpPr>
          <p:cNvPr id="63" name="Google Shape;63;p6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【2026年度教會主題】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『顺着圣灵，多结果子』</a:t>
            </a:r>
            <a:endParaRPr/>
          </a:p>
          <a:p>
            <a:pPr indent="45720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圣灵所结的果子，就是仁爱、喜乐、和平、忍耐、恩慈、良善、信实、 温柔、节制。这样的事没有律法禁止。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- 加拉太书5:22-23</a:t>
            </a:r>
            <a:endParaRPr/>
          </a:p>
        </p:txBody>
      </p:sp>
      <p:sp>
        <p:nvSpPr>
          <p:cNvPr id="64" name="Google Shape;64;p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一位“良善”的夫子</a:t>
            </a:r>
            <a:endParaRPr/>
          </a:p>
        </p:txBody>
      </p:sp>
      <p:sp>
        <p:nvSpPr>
          <p:cNvPr id="70" name="Google Shape;70;p7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“你为什么称我是良善的？除了神一位之外，再没有良善的。”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——路加福音 18:19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真正的良善，不只是做好事。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真正的良善，源头在于真神。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“你本为善，所行的也善。”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——诗篇 119:68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神不只是行良善。神自己就是良善。</a:t>
            </a:r>
            <a:endParaRPr/>
          </a:p>
        </p:txBody>
      </p:sp>
      <p:sp>
        <p:nvSpPr>
          <p:cNvPr id="71" name="Google Shape;71;p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“我该做什么？”</a:t>
            </a:r>
            <a:endParaRPr/>
          </a:p>
        </p:txBody>
      </p:sp>
      <p:sp>
        <p:nvSpPr>
          <p:cNvPr id="77" name="Google Shape;77;p8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少年官问：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“我该做什么事才可以承受永生？”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——路加福音 18:18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世人的想法：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我需要做什么事？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福音的答案：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我需要一位救主。</a:t>
            </a:r>
            <a:endParaRPr/>
          </a:p>
        </p:txBody>
      </p:sp>
      <p:sp>
        <p:nvSpPr>
          <p:cNvPr id="78" name="Google Shape;78;p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那么我们怎么可能结出“良善”？</a:t>
            </a:r>
            <a:endParaRPr/>
          </a:p>
        </p:txBody>
      </p:sp>
      <p:sp>
        <p:nvSpPr>
          <p:cNvPr id="84" name="Google Shape;84;p9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“圣灵所结的果子，就是仁爱、喜乐、和平、忍耐、恩慈、良善……”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——加拉太书 5:22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良善不是我们努力做出一个好人。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良善是神的性情借着我们活出来。</a:t>
            </a:r>
            <a:endParaRPr/>
          </a:p>
        </p:txBody>
      </p:sp>
      <p:sp>
        <p:nvSpPr>
          <p:cNvPr id="85" name="Google Shape;85;p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一、良善乐意接待软弱的人</a:t>
            </a:r>
            <a:endParaRPr/>
          </a:p>
        </p:txBody>
      </p:sp>
      <p:sp>
        <p:nvSpPr>
          <p:cNvPr id="91" name="Google Shape;91;p10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加拉太书 4:12–14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“你们没有轻看我，也没有厌弃我，反倒接待我。”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保罗的软弱，加拉太人的接待。</a:t>
            </a:r>
            <a:endParaRPr/>
          </a:p>
        </p:txBody>
      </p:sp>
      <p:sp>
        <p:nvSpPr>
          <p:cNvPr id="92" name="Google Shape;92;p1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神可以使用软弱的人</a:t>
            </a:r>
            <a:endParaRPr/>
          </a:p>
        </p:txBody>
      </p:sp>
      <p:sp>
        <p:nvSpPr>
          <p:cNvPr id="98" name="Google Shape;98;p11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我们常常说：</a:t>
            </a:r>
            <a:endParaRPr/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等身体好了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等退休以后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等有时间了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等准备好了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神问：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“你愿不愿意顺服我？”</a:t>
            </a:r>
            <a:endParaRPr/>
          </a:p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个人见证：软弱中的呼召</a:t>
            </a:r>
            <a:endParaRPr/>
          </a:p>
        </p:txBody>
      </p:sp>
      <p:sp>
        <p:nvSpPr>
          <p:cNvPr id="105" name="Google Shape;105;p12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第一次：颈椎神经压迫</a:t>
            </a:r>
            <a:endParaRPr/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右胳膊剧酸疼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回应讲道呼召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症状立刻恢复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第二次：腰椎神经压迫</a:t>
            </a:r>
            <a:endParaRPr/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右腿常常酸疼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愿意接受差派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症状马上恢复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身体的软弱，不要成为服事神的拦阻。</a:t>
            </a:r>
            <a:endParaRPr/>
          </a:p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加拉太人没有轻看保罗</a:t>
            </a:r>
            <a:endParaRPr/>
          </a:p>
        </p:txBody>
      </p:sp>
      <p:sp>
        <p:nvSpPr>
          <p:cNvPr id="112" name="Google Shape;112;p13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加拉太书 4:14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“没有轻看我，也没有厌弃我，反倒接待我。”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罗马书 15:7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“彼此接纳，如同基督接纳你们一样。”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/>
              <a:t>我们愿意接待谁？</a:t>
            </a:r>
            <a:endParaRPr sz="3200"/>
          </a:p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个人见证：我也是被接待的人</a:t>
            </a:r>
            <a:endParaRPr/>
          </a:p>
        </p:txBody>
      </p:sp>
      <p:sp>
        <p:nvSpPr>
          <p:cNvPr id="119" name="Google Shape;119;p14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2003年来到美国</a:t>
            </a:r>
            <a:endParaRPr/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当时不相信神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基督徒老夫妇主动分享福音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基督徒不断邀请、接待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开始接触圣经、敬拜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一步一步认识基督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一个问候 · 一次邀请 · 一顿饭 · 一次谈话</a:t>
            </a:r>
            <a:endParaRPr/>
          </a:p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二、良善甘心付出爱心</a:t>
            </a:r>
            <a:endParaRPr/>
          </a:p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加拉太书 4:15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/>
              <a:t>就是把自己的眼睛剜出来给我，也都情愿。”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良善不是只有感觉，</a:t>
            </a:r>
            <a:r>
              <a:rPr lang="en"/>
              <a:t>真正的良善愿意付出：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时间 · 精力 · 金钱 · 舒适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真正的良善常常是不方便的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最大的良善：十字架</a:t>
            </a:r>
            <a:endParaRPr/>
          </a:p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“神爱世人，甚至将他的独生子赐给他们。”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——约翰福音 3:16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我们接纳，因为基督先接纳我们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我们付出，因为主先为我们舍己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我们爱，因为神先爱我们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十字架是神良善最清楚的彰显。</a:t>
            </a:r>
            <a:endParaRPr/>
          </a:p>
        </p:txBody>
      </p:sp>
      <p:sp>
        <p:nvSpPr>
          <p:cNvPr id="134" name="Google Shape;134;p1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三、良善坚持挽回迷失的人</a:t>
            </a:r>
            <a:endParaRPr/>
          </a:p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加拉太书 4:16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“我将真理告诉你们，就成了你们的仇敌吗？”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“惟用爱心说诚实话。”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——以弗所书 4:15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1. 良善敢说真话，真爱不是讨好</a:t>
            </a:r>
            <a:endParaRPr/>
          </a:p>
        </p:txBody>
      </p:sp>
      <p:sp>
        <p:nvSpPr>
          <p:cNvPr id="141" name="Google Shape;141;p1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良善分辨真假热心</a:t>
            </a:r>
            <a:endParaRPr/>
          </a:p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加拉太书 4:17–18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“那些人热心待你们，却不是好意。”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关键不是：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我热不热心？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而是：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我为什么热心？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“在善事上，常用热心待人原是好的。”</a:t>
            </a:r>
            <a:endParaRPr/>
          </a:p>
        </p:txBody>
      </p:sp>
      <p:sp>
        <p:nvSpPr>
          <p:cNvPr id="148" name="Google Shape;148;p1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良善最终的目标：基督成形</a:t>
            </a:r>
            <a:endParaRPr/>
          </a:p>
        </p:txBody>
      </p:sp>
      <p:sp>
        <p:nvSpPr>
          <p:cNvPr id="154" name="Google Shape;154;p19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加拉太书 4:19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“我为你们再受生产之苦，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直等到基督成形在你们心里。”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基督徒成长的目标：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不是知道耶稣更多，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而是越来越像基督。</a:t>
            </a:r>
            <a:endParaRPr/>
          </a:p>
        </p:txBody>
      </p:sp>
      <p:sp>
        <p:nvSpPr>
          <p:cNvPr id="155" name="Google Shape;155;p1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总结：今天我可以怎样活出良善？</a:t>
            </a:r>
            <a:endParaRPr/>
          </a:p>
        </p:txBody>
      </p:sp>
      <p:sp>
        <p:nvSpPr>
          <p:cNvPr id="161" name="Google Shape;161;p20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① 我愿意接待谁？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接待软弱的人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② 我愿意付出什么？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甘心付出爱心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③ 我关心谁的生命？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挽回迷失的人</a:t>
            </a:r>
            <a:endParaRPr/>
          </a:p>
        </p:txBody>
      </p:sp>
      <p:sp>
        <p:nvSpPr>
          <p:cNvPr id="162" name="Google Shape;162;p2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/>
          <p:nvPr>
            <p:ph type="title"/>
          </p:nvPr>
        </p:nvSpPr>
        <p:spPr>
          <a:xfrm>
            <a:off x="1011825" y="190500"/>
            <a:ext cx="7982400" cy="8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良善的主：福音呼召/信徒回应</a:t>
            </a:r>
            <a:endParaRPr/>
          </a:p>
        </p:txBody>
      </p:sp>
      <p:sp>
        <p:nvSpPr>
          <p:cNvPr id="168" name="Google Shape;168;p21"/>
          <p:cNvSpPr txBox="1"/>
          <p:nvPr>
            <p:ph idx="1" type="body"/>
          </p:nvPr>
        </p:nvSpPr>
        <p:spPr>
          <a:xfrm>
            <a:off x="512900" y="1186850"/>
            <a:ext cx="8181300" cy="52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良善的源头：父神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“你本为善。”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良善的榜样：基督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“除了神一位之外，再没有良善的。”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良善的能力：圣灵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“圣灵所结的果子……良善。”</a:t>
            </a:r>
            <a:endParaRPr/>
          </a:p>
        </p:txBody>
      </p:sp>
      <p:sp>
        <p:nvSpPr>
          <p:cNvPr id="169" name="Google Shape;169;p2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