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1" r:id="rId3"/>
    <p:sldId id="272" r:id="rId4"/>
    <p:sldId id="258" r:id="rId5"/>
    <p:sldId id="273" r:id="rId6"/>
    <p:sldId id="269" r:id="rId7"/>
    <p:sldId id="270" r:id="rId8"/>
    <p:sldId id="261" r:id="rId9"/>
    <p:sldId id="262" r:id="rId10"/>
    <p:sldId id="274" r:id="rId11"/>
    <p:sldId id="275" r:id="rId12"/>
    <p:sldId id="263" r:id="rId13"/>
    <p:sldId id="276" r:id="rId14"/>
    <p:sldId id="277" r:id="rId15"/>
    <p:sldId id="264" r:id="rId16"/>
    <p:sldId id="265" r:id="rId17"/>
    <p:sldId id="266" r:id="rId18"/>
    <p:sldId id="267" r:id="rId19"/>
    <p:sldId id="278" r:id="rId20"/>
    <p:sldId id="268"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00"/>
    <p:restoredTop sz="96274" autoAdjust="0"/>
  </p:normalViewPr>
  <p:slideViewPr>
    <p:cSldViewPr>
      <p:cViewPr varScale="1">
        <p:scale>
          <a:sx n="147" d="100"/>
          <a:sy n="147" d="100"/>
        </p:scale>
        <p:origin x="666" y="126"/>
      </p:cViewPr>
      <p:guideLst>
        <p:guide orient="horz" pos="1620"/>
        <p:guide pos="2880"/>
      </p:guideLst>
    </p:cSldViewPr>
  </p:slideViewPr>
  <p:notesTextViewPr>
    <p:cViewPr>
      <p:scale>
        <a:sx n="1" d="1"/>
        <a:sy n="1" d="1"/>
      </p:scale>
      <p:origin x="0" y="0"/>
    </p:cViewPr>
  </p:notesTextViewPr>
  <p:sorterViewPr>
    <p:cViewPr>
      <p:scale>
        <a:sx n="100" d="100"/>
        <a:sy n="100" d="100"/>
      </p:scale>
      <p:origin x="0" y="-7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B2FCC7-0F41-4EE9-9098-8D85732B4615}"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877A3-FE24-44C3-95DC-7CBA60D78CCD}" type="slidenum">
              <a:rPr lang="en-US" smtClean="0"/>
              <a:t>‹#›</a:t>
            </a:fld>
            <a:endParaRPr lang="en-US"/>
          </a:p>
        </p:txBody>
      </p:sp>
    </p:spTree>
    <p:extLst>
      <p:ext uri="{BB962C8B-B14F-4D97-AF65-F5344CB8AC3E}">
        <p14:creationId xmlns:p14="http://schemas.microsoft.com/office/powerpoint/2010/main" val="2599204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2FCC7-0F41-4EE9-9098-8D85732B4615}"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877A3-FE24-44C3-95DC-7CBA60D78CCD}" type="slidenum">
              <a:rPr lang="en-US" smtClean="0"/>
              <a:t>‹#›</a:t>
            </a:fld>
            <a:endParaRPr lang="en-US"/>
          </a:p>
        </p:txBody>
      </p:sp>
    </p:spTree>
    <p:extLst>
      <p:ext uri="{BB962C8B-B14F-4D97-AF65-F5344CB8AC3E}">
        <p14:creationId xmlns:p14="http://schemas.microsoft.com/office/powerpoint/2010/main" val="2526623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2FCC7-0F41-4EE9-9098-8D85732B4615}"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877A3-FE24-44C3-95DC-7CBA60D78CCD}" type="slidenum">
              <a:rPr lang="en-US" smtClean="0"/>
              <a:t>‹#›</a:t>
            </a:fld>
            <a:endParaRPr lang="en-US"/>
          </a:p>
        </p:txBody>
      </p:sp>
    </p:spTree>
    <p:extLst>
      <p:ext uri="{BB962C8B-B14F-4D97-AF65-F5344CB8AC3E}">
        <p14:creationId xmlns:p14="http://schemas.microsoft.com/office/powerpoint/2010/main" val="76828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2FCC7-0F41-4EE9-9098-8D85732B4615}"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877A3-FE24-44C3-95DC-7CBA60D78CCD}" type="slidenum">
              <a:rPr lang="en-US" smtClean="0"/>
              <a:t>‹#›</a:t>
            </a:fld>
            <a:endParaRPr lang="en-US"/>
          </a:p>
        </p:txBody>
      </p:sp>
    </p:spTree>
    <p:extLst>
      <p:ext uri="{BB962C8B-B14F-4D97-AF65-F5344CB8AC3E}">
        <p14:creationId xmlns:p14="http://schemas.microsoft.com/office/powerpoint/2010/main" val="2644780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B2FCC7-0F41-4EE9-9098-8D85732B4615}"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877A3-FE24-44C3-95DC-7CBA60D78CCD}" type="slidenum">
              <a:rPr lang="en-US" smtClean="0"/>
              <a:t>‹#›</a:t>
            </a:fld>
            <a:endParaRPr lang="en-US"/>
          </a:p>
        </p:txBody>
      </p:sp>
    </p:spTree>
    <p:extLst>
      <p:ext uri="{BB962C8B-B14F-4D97-AF65-F5344CB8AC3E}">
        <p14:creationId xmlns:p14="http://schemas.microsoft.com/office/powerpoint/2010/main" val="509936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B2FCC7-0F41-4EE9-9098-8D85732B4615}"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877A3-FE24-44C3-95DC-7CBA60D78CCD}" type="slidenum">
              <a:rPr lang="en-US" smtClean="0"/>
              <a:t>‹#›</a:t>
            </a:fld>
            <a:endParaRPr lang="en-US"/>
          </a:p>
        </p:txBody>
      </p:sp>
    </p:spTree>
    <p:extLst>
      <p:ext uri="{BB962C8B-B14F-4D97-AF65-F5344CB8AC3E}">
        <p14:creationId xmlns:p14="http://schemas.microsoft.com/office/powerpoint/2010/main" val="451263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B2FCC7-0F41-4EE9-9098-8D85732B4615}" type="datetimeFigureOut">
              <a:rPr lang="en-US" smtClean="0"/>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5877A3-FE24-44C3-95DC-7CBA60D78CCD}" type="slidenum">
              <a:rPr lang="en-US" smtClean="0"/>
              <a:t>‹#›</a:t>
            </a:fld>
            <a:endParaRPr lang="en-US"/>
          </a:p>
        </p:txBody>
      </p:sp>
    </p:spTree>
    <p:extLst>
      <p:ext uri="{BB962C8B-B14F-4D97-AF65-F5344CB8AC3E}">
        <p14:creationId xmlns:p14="http://schemas.microsoft.com/office/powerpoint/2010/main" val="3057658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B2FCC7-0F41-4EE9-9098-8D85732B4615}" type="datetimeFigureOut">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5877A3-FE24-44C3-95DC-7CBA60D78CCD}" type="slidenum">
              <a:rPr lang="en-US" smtClean="0"/>
              <a:t>‹#›</a:t>
            </a:fld>
            <a:endParaRPr lang="en-US"/>
          </a:p>
        </p:txBody>
      </p:sp>
    </p:spTree>
    <p:extLst>
      <p:ext uri="{BB962C8B-B14F-4D97-AF65-F5344CB8AC3E}">
        <p14:creationId xmlns:p14="http://schemas.microsoft.com/office/powerpoint/2010/main" val="3080838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2FCC7-0F41-4EE9-9098-8D85732B4615}" type="datetimeFigureOut">
              <a:rPr lang="en-US" smtClean="0"/>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5877A3-FE24-44C3-95DC-7CBA60D78CCD}" type="slidenum">
              <a:rPr lang="en-US" smtClean="0"/>
              <a:t>‹#›</a:t>
            </a:fld>
            <a:endParaRPr lang="en-US"/>
          </a:p>
        </p:txBody>
      </p:sp>
    </p:spTree>
    <p:extLst>
      <p:ext uri="{BB962C8B-B14F-4D97-AF65-F5344CB8AC3E}">
        <p14:creationId xmlns:p14="http://schemas.microsoft.com/office/powerpoint/2010/main" val="253002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B2FCC7-0F41-4EE9-9098-8D85732B4615}"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877A3-FE24-44C3-95DC-7CBA60D78CCD}" type="slidenum">
              <a:rPr lang="en-US" smtClean="0"/>
              <a:t>‹#›</a:t>
            </a:fld>
            <a:endParaRPr lang="en-US"/>
          </a:p>
        </p:txBody>
      </p:sp>
    </p:spTree>
    <p:extLst>
      <p:ext uri="{BB962C8B-B14F-4D97-AF65-F5344CB8AC3E}">
        <p14:creationId xmlns:p14="http://schemas.microsoft.com/office/powerpoint/2010/main" val="1637706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B2FCC7-0F41-4EE9-9098-8D85732B4615}"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877A3-FE24-44C3-95DC-7CBA60D78CCD}" type="slidenum">
              <a:rPr lang="en-US" smtClean="0"/>
              <a:t>‹#›</a:t>
            </a:fld>
            <a:endParaRPr lang="en-US"/>
          </a:p>
        </p:txBody>
      </p:sp>
    </p:spTree>
    <p:extLst>
      <p:ext uri="{BB962C8B-B14F-4D97-AF65-F5344CB8AC3E}">
        <p14:creationId xmlns:p14="http://schemas.microsoft.com/office/powerpoint/2010/main" val="281292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colorTemperature colorTemp="5888"/>
                    </a14:imgEffect>
                    <a14:imgEffect>
                      <a14:saturation sat="91000"/>
                    </a14:imgEffect>
                    <a14:imgEffect>
                      <a14:brightnessContrast bright="-3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FB2FCC7-0F41-4EE9-9098-8D85732B4615}" type="datetimeFigureOut">
              <a:rPr lang="en-US" smtClean="0"/>
              <a:t>1/18/2024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F5877A3-FE24-44C3-95DC-7CBA60D78CCD}" type="slidenum">
              <a:rPr lang="en-US" smtClean="0"/>
              <a:t>‹#›</a:t>
            </a:fld>
            <a:endParaRPr lang="en-US"/>
          </a:p>
        </p:txBody>
      </p:sp>
    </p:spTree>
    <p:extLst>
      <p:ext uri="{BB962C8B-B14F-4D97-AF65-F5344CB8AC3E}">
        <p14:creationId xmlns:p14="http://schemas.microsoft.com/office/powerpoint/2010/main" val="2315257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251287"/>
            <a:ext cx="8654112" cy="1350498"/>
          </a:xfrm>
          <a:prstGeom prst="rect">
            <a:avLst/>
          </a:prstGeom>
          <a:noFill/>
        </p:spPr>
        <p:txBody>
          <a:bodyPr wrap="square" rtlCol="0">
            <a:spAutoFit/>
          </a:bodyPr>
          <a:lstStyle/>
          <a:p>
            <a:pPr>
              <a:lnSpc>
                <a:spcPct val="120000"/>
              </a:lnSpc>
            </a:pPr>
            <a:r>
              <a:rPr lang="zh-CN" altLang="en-US" sz="4400" dirty="0">
                <a:solidFill>
                  <a:prstClr val="white"/>
                </a:solidFill>
                <a:effectLst>
                  <a:glow rad="101600">
                    <a:srgbClr val="F79646">
                      <a:lumMod val="50000"/>
                      <a:alpha val="51000"/>
                    </a:srgbClr>
                  </a:glow>
                  <a:outerShdw blurRad="38100" dist="38100" dir="2700000" algn="tl">
                    <a:srgbClr val="000000">
                      <a:alpha val="43137"/>
                    </a:srgbClr>
                  </a:outerShdw>
                </a:effectLst>
                <a:latin typeface="Papyrus" pitchFamily="66" charset="0"/>
                <a:ea typeface="TSC FYankai L5 TT" pitchFamily="49" charset="-120"/>
              </a:rPr>
              <a:t>在教会中彼此相爱</a:t>
            </a:r>
            <a:endParaRPr lang="en-US" altLang="zh-CN" sz="4400" dirty="0">
              <a:solidFill>
                <a:prstClr val="white"/>
              </a:solidFill>
              <a:effectLst>
                <a:glow rad="101600">
                  <a:srgbClr val="F79646">
                    <a:lumMod val="50000"/>
                    <a:alpha val="51000"/>
                  </a:srgbClr>
                </a:glow>
                <a:outerShdw blurRad="38100" dist="38100" dir="2700000" algn="tl">
                  <a:srgbClr val="000000">
                    <a:alpha val="43137"/>
                  </a:srgbClr>
                </a:outerShdw>
              </a:effectLst>
              <a:latin typeface="Papyrus" pitchFamily="66" charset="0"/>
              <a:ea typeface="TSC FYankai L5 TT" pitchFamily="49" charset="-120"/>
            </a:endParaRPr>
          </a:p>
          <a:p>
            <a:pPr>
              <a:lnSpc>
                <a:spcPct val="120000"/>
              </a:lnSpc>
            </a:pPr>
            <a:r>
              <a:rPr lang="zh-CN" altLang="en-US" sz="2600" i="1" dirty="0">
                <a:solidFill>
                  <a:prstClr val="white"/>
                </a:solidFill>
                <a:effectLst/>
                <a:ea typeface="TSC FLi S5 TT" panose="02010609030101010101" pitchFamily="49" charset="-120"/>
              </a:rPr>
              <a:t>约翰福音</a:t>
            </a:r>
            <a:r>
              <a:rPr lang="en-US" altLang="zh-CN" sz="2600" i="1" dirty="0">
                <a:solidFill>
                  <a:prstClr val="white"/>
                </a:solidFill>
                <a:effectLst/>
                <a:ea typeface="TSC FLi S5 TT" panose="02010609030101010101" pitchFamily="49" charset="-120"/>
              </a:rPr>
              <a:t> 13</a:t>
            </a:r>
            <a:r>
              <a:rPr lang="zh-CN" altLang="en-US" sz="2600" i="1" dirty="0">
                <a:solidFill>
                  <a:prstClr val="white"/>
                </a:solidFill>
                <a:effectLst/>
                <a:ea typeface="TSC FLi S5 TT" panose="02010609030101010101" pitchFamily="49" charset="-120"/>
              </a:rPr>
              <a:t> </a:t>
            </a:r>
            <a:r>
              <a:rPr lang="en-US" altLang="zh-CN" sz="2600" i="1" dirty="0">
                <a:solidFill>
                  <a:prstClr val="white"/>
                </a:solidFill>
                <a:effectLst/>
                <a:ea typeface="TSC FLi S5 TT" panose="02010609030101010101" pitchFamily="49" charset="-120"/>
              </a:rPr>
              <a:t>:</a:t>
            </a:r>
            <a:r>
              <a:rPr lang="zh-CN" altLang="en-US" sz="2600" i="1" dirty="0">
                <a:solidFill>
                  <a:prstClr val="white"/>
                </a:solidFill>
                <a:effectLst/>
                <a:ea typeface="TSC FLi S5 TT" panose="02010609030101010101" pitchFamily="49" charset="-120"/>
              </a:rPr>
              <a:t> </a:t>
            </a:r>
            <a:r>
              <a:rPr lang="en-US" altLang="zh-CN" sz="2600" i="1" dirty="0">
                <a:solidFill>
                  <a:prstClr val="white"/>
                </a:solidFill>
                <a:effectLst/>
                <a:ea typeface="TSC FLi S5 TT" panose="02010609030101010101" pitchFamily="49" charset="-120"/>
              </a:rPr>
              <a:t>34-35</a:t>
            </a:r>
            <a:r>
              <a:rPr lang="en-US" altLang="zh-TW" sz="2600" i="1" dirty="0">
                <a:solidFill>
                  <a:prstClr val="white"/>
                </a:solidFill>
                <a:effectLst/>
                <a:ea typeface="TSC FLi S5 TT" panose="02010609030101010101" pitchFamily="49" charset="-120"/>
              </a:rPr>
              <a:t> </a:t>
            </a:r>
          </a:p>
        </p:txBody>
      </p:sp>
      <p:sp>
        <p:nvSpPr>
          <p:cNvPr id="5" name="TextBox 4"/>
          <p:cNvSpPr txBox="1"/>
          <p:nvPr/>
        </p:nvSpPr>
        <p:spPr>
          <a:xfrm>
            <a:off x="381000" y="2927687"/>
            <a:ext cx="8577912" cy="1015663"/>
          </a:xfrm>
          <a:prstGeom prst="rect">
            <a:avLst/>
          </a:prstGeom>
          <a:noFill/>
          <a:effectLst>
            <a:softEdge rad="127000"/>
          </a:effectLst>
        </p:spPr>
        <p:txBody>
          <a:bodyPr wrap="square" rtlCol="0">
            <a:spAutoFit/>
          </a:bodyPr>
          <a:lstStyle/>
          <a:p>
            <a:r>
              <a:rPr lang="en-US" altLang="zh-TW" sz="3200" dirty="0">
                <a:solidFill>
                  <a:prstClr val="white"/>
                </a:solidFill>
                <a:effectLst>
                  <a:glow rad="101600">
                    <a:srgbClr val="F79646">
                      <a:lumMod val="50000"/>
                      <a:alpha val="51000"/>
                    </a:srgbClr>
                  </a:glow>
                  <a:outerShdw blurRad="38100" dist="38100" dir="2700000" algn="tl">
                    <a:srgbClr val="000000">
                      <a:alpha val="43137"/>
                    </a:srgbClr>
                  </a:outerShdw>
                </a:effectLst>
                <a:latin typeface="Century Gothic" panose="020B0502020202020204" pitchFamily="34" charset="0"/>
                <a:ea typeface="TSC FYankai L5 TT" pitchFamily="49" charset="-120"/>
              </a:rPr>
              <a:t>Love One Another In The Church</a:t>
            </a:r>
            <a:endParaRPr lang="en-US" altLang="zh-CN" sz="3400" dirty="0">
              <a:solidFill>
                <a:prstClr val="white"/>
              </a:solidFill>
              <a:effectLst/>
              <a:ea typeface="TSC FLi S5 TT" panose="02010609030101010101" pitchFamily="49" charset="-120"/>
            </a:endParaRPr>
          </a:p>
          <a:p>
            <a:r>
              <a:rPr lang="en-US" altLang="zh-CN" sz="2800" i="1" dirty="0">
                <a:solidFill>
                  <a:prstClr val="white"/>
                </a:solidFill>
                <a:effectLst/>
                <a:ea typeface="TSC FLi S5 TT" panose="02010609030101010101" pitchFamily="49" charset="-120"/>
              </a:rPr>
              <a:t>John 13 : 34-35</a:t>
            </a:r>
            <a:r>
              <a:rPr lang="en-US" altLang="zh-TW" sz="2800" i="1" dirty="0">
                <a:solidFill>
                  <a:prstClr val="white"/>
                </a:solidFill>
                <a:effectLst/>
                <a:ea typeface="TSC FLi S5 TT" panose="02010609030101010101" pitchFamily="49" charset="-120"/>
              </a:rPr>
              <a:t> </a:t>
            </a:r>
          </a:p>
        </p:txBody>
      </p:sp>
      <p:sp>
        <p:nvSpPr>
          <p:cNvPr id="3" name="TextBox 2">
            <a:extLst>
              <a:ext uri="{FF2B5EF4-FFF2-40B4-BE49-F238E27FC236}">
                <a16:creationId xmlns:a16="http://schemas.microsoft.com/office/drawing/2014/main" id="{BEDAA520-DA4F-D2DB-8ED1-39AF181198D7}"/>
              </a:ext>
            </a:extLst>
          </p:cNvPr>
          <p:cNvSpPr txBox="1"/>
          <p:nvPr/>
        </p:nvSpPr>
        <p:spPr>
          <a:xfrm>
            <a:off x="3408381" y="4272975"/>
            <a:ext cx="5446059" cy="523220"/>
          </a:xfrm>
          <a:prstGeom prst="rect">
            <a:avLst/>
          </a:prstGeom>
          <a:noFill/>
          <a:effectLst>
            <a:softEdge rad="127000"/>
          </a:effectLst>
        </p:spPr>
        <p:txBody>
          <a:bodyPr wrap="square" rtlCol="0">
            <a:spAutoFit/>
          </a:bodyPr>
          <a:lstStyle/>
          <a:p>
            <a:pPr algn="r"/>
            <a:r>
              <a:rPr lang="zh-CN" altLang="en-US" sz="2800" b="1" dirty="0">
                <a:solidFill>
                  <a:prstClr val="white"/>
                </a:solidFill>
                <a:effectLst/>
                <a:ea typeface="TSC FLi S5 TT" panose="02010609030101010101" pitchFamily="49" charset="-120"/>
              </a:rPr>
              <a:t>陈达牧师 </a:t>
            </a:r>
            <a:r>
              <a:rPr lang="en-US" altLang="zh-CN" sz="2800" b="1" dirty="0">
                <a:solidFill>
                  <a:prstClr val="white"/>
                </a:solidFill>
                <a:effectLst/>
                <a:ea typeface="TSC FLi S5 TT" panose="02010609030101010101" pitchFamily="49" charset="-120"/>
              </a:rPr>
              <a:t>Pastor Timothy Chen</a:t>
            </a:r>
            <a:endParaRPr lang="en-US" altLang="zh-TW" sz="2800" b="1" dirty="0">
              <a:solidFill>
                <a:prstClr val="white"/>
              </a:solidFill>
              <a:effectLst/>
              <a:ea typeface="TSC FLi S5 TT" panose="02010609030101010101" pitchFamily="49" charset="-120"/>
            </a:endParaRPr>
          </a:p>
        </p:txBody>
      </p:sp>
    </p:spTree>
    <p:extLst>
      <p:ext uri="{BB962C8B-B14F-4D97-AF65-F5344CB8AC3E}">
        <p14:creationId xmlns:p14="http://schemas.microsoft.com/office/powerpoint/2010/main" val="2063870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2217" y="1047750"/>
            <a:ext cx="8576984" cy="1692771"/>
          </a:xfrm>
          <a:prstGeom prst="rect">
            <a:avLst/>
          </a:prstGeom>
          <a:noFill/>
          <a:effectLst>
            <a:softEdge rad="127000"/>
          </a:effectLst>
        </p:spPr>
        <p:txBody>
          <a:bodyPr wrap="square" rtlCol="0">
            <a:spAutoFit/>
          </a:bodyPr>
          <a:lstStyle/>
          <a:p>
            <a:r>
              <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rPr>
              <a:t>a. </a:t>
            </a:r>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rPr>
              <a:t>教会作为建筑物</a:t>
            </a:r>
            <a:endPar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endParaRPr>
          </a:p>
          <a:p>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rPr>
              <a:t>耶稣在马太福音 </a:t>
            </a:r>
            <a:r>
              <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rPr>
              <a:t>16 :18 </a:t>
            </a:r>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rPr>
              <a:t>说</a:t>
            </a:r>
            <a:r>
              <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rPr>
              <a:t>: </a:t>
            </a:r>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rPr>
              <a:t>教会是一个建筑物，在圣经当中有渐进的启示</a:t>
            </a:r>
            <a:r>
              <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rPr>
              <a:t>; </a:t>
            </a:r>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rPr>
              <a:t>神可见的荣耀，被称为 </a:t>
            </a:r>
            <a:r>
              <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rPr>
              <a:t>Shekinah</a:t>
            </a:r>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rPr>
              <a:t>，彰显在会幕，圣殿，教会中。</a:t>
            </a:r>
            <a:endParaRPr lang="en-US" altLang="zh-TW"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endParaRPr>
          </a:p>
        </p:txBody>
      </p:sp>
      <p:sp>
        <p:nvSpPr>
          <p:cNvPr id="2" name="TextBox 1">
            <a:extLst>
              <a:ext uri="{FF2B5EF4-FFF2-40B4-BE49-F238E27FC236}">
                <a16:creationId xmlns:a16="http://schemas.microsoft.com/office/drawing/2014/main" id="{BAA962D2-0ADB-E9B0-29C5-ADF77B4502C8}"/>
              </a:ext>
            </a:extLst>
          </p:cNvPr>
          <p:cNvSpPr txBox="1"/>
          <p:nvPr/>
        </p:nvSpPr>
        <p:spPr>
          <a:xfrm>
            <a:off x="262217" y="438150"/>
            <a:ext cx="8348383" cy="469424"/>
          </a:xfrm>
          <a:prstGeom prst="rect">
            <a:avLst/>
          </a:prstGeom>
          <a:noFill/>
        </p:spPr>
        <p:txBody>
          <a:bodyPr wrap="square" rtlCol="0">
            <a:spAutoFit/>
          </a:bodyPr>
          <a:lstStyle/>
          <a:p>
            <a:pPr>
              <a:lnSpc>
                <a:spcPct val="120000"/>
              </a:lnSpc>
            </a:pPr>
            <a:r>
              <a:rPr lang="zh-TW"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a:t>
            </a:r>
            <a:r>
              <a:rPr lang="zh-CN"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在教会中彼此相爱</a:t>
            </a:r>
            <a:r>
              <a:rPr lang="en-US" altLang="zh-CN"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Love One Another In The Church</a:t>
            </a:r>
            <a:endParaRPr lang="en-US" altLang="zh-TW"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endParaRPr>
          </a:p>
        </p:txBody>
      </p:sp>
      <p:sp>
        <p:nvSpPr>
          <p:cNvPr id="3" name="TextBox 2">
            <a:extLst>
              <a:ext uri="{FF2B5EF4-FFF2-40B4-BE49-F238E27FC236}">
                <a16:creationId xmlns:a16="http://schemas.microsoft.com/office/drawing/2014/main" id="{79A00A3A-887B-4CA6-3A2A-2FE3A4F2DD10}"/>
              </a:ext>
            </a:extLst>
          </p:cNvPr>
          <p:cNvSpPr txBox="1"/>
          <p:nvPr/>
        </p:nvSpPr>
        <p:spPr>
          <a:xfrm>
            <a:off x="262216" y="2876550"/>
            <a:ext cx="8729384" cy="2092881"/>
          </a:xfrm>
          <a:prstGeom prst="rect">
            <a:avLst/>
          </a:prstGeom>
          <a:noFill/>
          <a:effectLst>
            <a:softEdge rad="127000"/>
          </a:effectLst>
        </p:spPr>
        <p:txBody>
          <a:bodyPr wrap="square" rtlCol="0">
            <a:spAutoFit/>
          </a:bodyPr>
          <a:lstStyle/>
          <a:p>
            <a:r>
              <a:rPr lang="en-US" altLang="zh-CN" sz="2600" b="1" dirty="0">
                <a:solidFill>
                  <a:prstClr val="white"/>
                </a:solidFill>
                <a:effectLst>
                  <a:glow rad="190500">
                    <a:srgbClr val="8064A2">
                      <a:lumMod val="75000"/>
                      <a:alpha val="39000"/>
                    </a:srgbClr>
                  </a:glow>
                </a:effectLst>
                <a:ea typeface="TSC FLi S5 TT" panose="02010609030101010101" pitchFamily="49" charset="-120"/>
              </a:rPr>
              <a:t>a. The Church as a building</a:t>
            </a:r>
          </a:p>
          <a:p>
            <a:r>
              <a:rPr lang="en-US" altLang="zh-CN" sz="2600" b="1" dirty="0">
                <a:solidFill>
                  <a:prstClr val="white"/>
                </a:solidFill>
                <a:effectLst>
                  <a:glow rad="190500">
                    <a:srgbClr val="8064A2">
                      <a:lumMod val="75000"/>
                      <a:alpha val="39000"/>
                    </a:srgbClr>
                  </a:glow>
                </a:effectLst>
                <a:ea typeface="TSC FLi S5 TT" panose="02010609030101010101" pitchFamily="49" charset="-120"/>
              </a:rPr>
              <a:t>In Matthew 16:18, Jesus referred to the Church as a building, through which the revelation happens in progression. God’s visible glory, </a:t>
            </a:r>
            <a:r>
              <a:rPr lang="en-US" altLang="zh-CN" sz="2600" b="1" i="1" dirty="0">
                <a:solidFill>
                  <a:prstClr val="white"/>
                </a:solidFill>
                <a:effectLst>
                  <a:glow rad="190500">
                    <a:srgbClr val="8064A2">
                      <a:lumMod val="75000"/>
                      <a:alpha val="39000"/>
                    </a:srgbClr>
                  </a:glow>
                </a:effectLst>
                <a:ea typeface="TSC FLi S5 TT" panose="02010609030101010101" pitchFamily="49" charset="-120"/>
              </a:rPr>
              <a:t>Shekinah</a:t>
            </a:r>
            <a:r>
              <a:rPr lang="en-US" altLang="zh-CN" sz="2600" b="1" dirty="0">
                <a:solidFill>
                  <a:prstClr val="white"/>
                </a:solidFill>
                <a:effectLst>
                  <a:glow rad="190500">
                    <a:srgbClr val="8064A2">
                      <a:lumMod val="75000"/>
                      <a:alpha val="39000"/>
                    </a:srgbClr>
                  </a:glow>
                </a:effectLst>
                <a:ea typeface="TSC FLi S5 TT" panose="02010609030101010101" pitchFamily="49" charset="-120"/>
              </a:rPr>
              <a:t>, is revealed through the tabernacle, the temple and the Church.</a:t>
            </a:r>
            <a:endParaRPr lang="en-US" altLang="zh-TW" sz="2600" b="1" dirty="0">
              <a:solidFill>
                <a:prstClr val="white"/>
              </a:solidFill>
              <a:effectLst>
                <a:glow rad="190500">
                  <a:srgbClr val="8064A2">
                    <a:lumMod val="75000"/>
                    <a:alpha val="39000"/>
                  </a:srgbClr>
                </a:glow>
              </a:effectLst>
              <a:ea typeface="TSC FLi S5 TT" panose="02010609030101010101" pitchFamily="49" charset="-120"/>
            </a:endParaRPr>
          </a:p>
        </p:txBody>
      </p:sp>
    </p:spTree>
    <p:extLst>
      <p:ext uri="{BB962C8B-B14F-4D97-AF65-F5344CB8AC3E}">
        <p14:creationId xmlns:p14="http://schemas.microsoft.com/office/powerpoint/2010/main" val="3856608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2216" y="1336179"/>
            <a:ext cx="8708183" cy="1692771"/>
          </a:xfrm>
          <a:prstGeom prst="rect">
            <a:avLst/>
          </a:prstGeom>
          <a:noFill/>
          <a:effectLst>
            <a:softEdge rad="127000"/>
          </a:effectLst>
        </p:spPr>
        <p:txBody>
          <a:bodyPr wrap="square" rtlCol="0">
            <a:spAutoFit/>
          </a:bodyPr>
          <a:lstStyle/>
          <a:p>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rPr>
              <a:t>非信徒应该能够看着基督徒，并在他们身上看到神荣耀的展示。</a:t>
            </a:r>
            <a:endPar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endParaRPr>
          </a:p>
          <a:p>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rPr>
              <a:t>神在利未记</a:t>
            </a:r>
            <a:r>
              <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rPr>
              <a:t>11</a:t>
            </a:r>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rPr>
              <a:t>：</a:t>
            </a:r>
            <a:r>
              <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rPr>
              <a:t>44</a:t>
            </a:r>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rPr>
              <a:t>说：</a:t>
            </a:r>
            <a:endPar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endParaRPr>
          </a:p>
          <a:p>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rPr>
              <a:t>所以在教会中彰显我们的爱，我们必须使教会维持圣洁。</a:t>
            </a:r>
            <a:endPar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endParaRPr>
          </a:p>
        </p:txBody>
      </p:sp>
      <p:sp>
        <p:nvSpPr>
          <p:cNvPr id="2" name="TextBox 1">
            <a:extLst>
              <a:ext uri="{FF2B5EF4-FFF2-40B4-BE49-F238E27FC236}">
                <a16:creationId xmlns:a16="http://schemas.microsoft.com/office/drawing/2014/main" id="{EB831530-C46F-C434-B4AC-922E99016323}"/>
              </a:ext>
            </a:extLst>
          </p:cNvPr>
          <p:cNvSpPr txBox="1"/>
          <p:nvPr/>
        </p:nvSpPr>
        <p:spPr>
          <a:xfrm>
            <a:off x="262217" y="438150"/>
            <a:ext cx="8348383" cy="469424"/>
          </a:xfrm>
          <a:prstGeom prst="rect">
            <a:avLst/>
          </a:prstGeom>
          <a:noFill/>
        </p:spPr>
        <p:txBody>
          <a:bodyPr wrap="square" rtlCol="0">
            <a:spAutoFit/>
          </a:bodyPr>
          <a:lstStyle/>
          <a:p>
            <a:pPr>
              <a:lnSpc>
                <a:spcPct val="120000"/>
              </a:lnSpc>
            </a:pPr>
            <a:r>
              <a:rPr lang="zh-TW"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a:t>
            </a:r>
            <a:r>
              <a:rPr lang="zh-CN"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在教会中彼此相爱</a:t>
            </a:r>
            <a:r>
              <a:rPr lang="en-US" altLang="zh-CN"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Love One Another In The Church</a:t>
            </a:r>
            <a:endParaRPr lang="en-US" altLang="zh-TW"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endParaRPr>
          </a:p>
        </p:txBody>
      </p:sp>
      <p:sp>
        <p:nvSpPr>
          <p:cNvPr id="3" name="TextBox 2">
            <a:extLst>
              <a:ext uri="{FF2B5EF4-FFF2-40B4-BE49-F238E27FC236}">
                <a16:creationId xmlns:a16="http://schemas.microsoft.com/office/drawing/2014/main" id="{E20D570B-D59A-AAE7-A39C-9B0A68CFF158}"/>
              </a:ext>
            </a:extLst>
          </p:cNvPr>
          <p:cNvSpPr txBox="1"/>
          <p:nvPr/>
        </p:nvSpPr>
        <p:spPr>
          <a:xfrm>
            <a:off x="262216" y="3239901"/>
            <a:ext cx="8708183" cy="1692771"/>
          </a:xfrm>
          <a:prstGeom prst="rect">
            <a:avLst/>
          </a:prstGeom>
          <a:noFill/>
          <a:effectLst>
            <a:softEdge rad="127000"/>
          </a:effectLst>
        </p:spPr>
        <p:txBody>
          <a:bodyPr wrap="square" rtlCol="0">
            <a:spAutoFit/>
          </a:bodyPr>
          <a:lstStyle/>
          <a:p>
            <a:r>
              <a:rPr lang="en-US" altLang="zh-CN" sz="2600" b="1" dirty="0">
                <a:solidFill>
                  <a:prstClr val="white"/>
                </a:solidFill>
                <a:effectLst>
                  <a:glow rad="190500">
                    <a:srgbClr val="8064A2">
                      <a:lumMod val="75000"/>
                      <a:alpha val="39000"/>
                    </a:srgbClr>
                  </a:glow>
                </a:effectLst>
                <a:ea typeface="TSC FLi S5 TT" panose="02010609030101010101" pitchFamily="49" charset="-120"/>
              </a:rPr>
              <a:t>Non-believers should be able to see God’s glory manifest through the believers.</a:t>
            </a:r>
          </a:p>
          <a:p>
            <a:r>
              <a:rPr lang="en-US" altLang="zh-CN" sz="2600" b="1" dirty="0">
                <a:solidFill>
                  <a:prstClr val="white"/>
                </a:solidFill>
                <a:effectLst>
                  <a:glow rad="190500">
                    <a:srgbClr val="8064A2">
                      <a:lumMod val="75000"/>
                      <a:alpha val="39000"/>
                    </a:srgbClr>
                  </a:glow>
                </a:effectLst>
                <a:ea typeface="TSC FLi S5 TT" panose="02010609030101010101" pitchFamily="49" charset="-120"/>
              </a:rPr>
              <a:t>Leviticus 11:44 – The Church must be holy so that our love can be revealed through her.</a:t>
            </a:r>
          </a:p>
        </p:txBody>
      </p:sp>
    </p:spTree>
    <p:extLst>
      <p:ext uri="{BB962C8B-B14F-4D97-AF65-F5344CB8AC3E}">
        <p14:creationId xmlns:p14="http://schemas.microsoft.com/office/powerpoint/2010/main" val="2973371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2217" y="1279088"/>
            <a:ext cx="8729383" cy="1292662"/>
          </a:xfrm>
          <a:prstGeom prst="rect">
            <a:avLst/>
          </a:prstGeom>
          <a:noFill/>
          <a:effectLst>
            <a:softEdge rad="127000"/>
          </a:effectLst>
        </p:spPr>
        <p:txBody>
          <a:bodyPr wrap="square" rtlCol="0">
            <a:spAutoFit/>
          </a:bodyPr>
          <a:lstStyle/>
          <a:p>
            <a:r>
              <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PingFang TC" panose="020B0400000000000000" pitchFamily="34" charset="-120"/>
                <a:ea typeface="PingFang TC" panose="020B0400000000000000" pitchFamily="34" charset="-120"/>
              </a:rPr>
              <a:t>b. </a:t>
            </a:r>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PingFang TC" panose="020B0400000000000000" pitchFamily="34" charset="-120"/>
                <a:ea typeface="PingFang TC" panose="020B0400000000000000" pitchFamily="34" charset="-120"/>
              </a:rPr>
              <a:t>教会作为一个身体</a:t>
            </a:r>
            <a:endParaRPr lang="en-US" altLang="zh-TW"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PingFang TC" panose="020B0400000000000000" pitchFamily="34" charset="-120"/>
              <a:ea typeface="PingFang TC" panose="020B0400000000000000" pitchFamily="34" charset="-120"/>
            </a:endParaRPr>
          </a:p>
          <a:p>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PingFang TC" panose="020B0400000000000000" pitchFamily="34" charset="-120"/>
                <a:ea typeface="PingFang TC" panose="020B0400000000000000" pitchFamily="34" charset="-120"/>
              </a:rPr>
              <a:t>新约中“教会”的希腊词是</a:t>
            </a:r>
            <a:r>
              <a:rPr lang="en-US" altLang="zh-CN" sz="2600" b="1" dirty="0" err="1">
                <a:solidFill>
                  <a:prstClr val="white"/>
                </a:solidFill>
                <a:effectLst>
                  <a:glow rad="190500">
                    <a:srgbClr val="8064A2">
                      <a:lumMod val="75000"/>
                      <a:alpha val="39000"/>
                    </a:srgbClr>
                  </a:glow>
                  <a:outerShdw blurRad="38100" dist="38100" dir="2700000" algn="tl">
                    <a:srgbClr val="000000">
                      <a:alpha val="43137"/>
                    </a:srgbClr>
                  </a:outerShdw>
                </a:effectLst>
                <a:latin typeface="PingFang TC" panose="020B0400000000000000" pitchFamily="34" charset="-120"/>
                <a:ea typeface="PingFang TC" panose="020B0400000000000000" pitchFamily="34" charset="-120"/>
              </a:rPr>
              <a:t>ekklesia</a:t>
            </a:r>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PingFang TC" panose="020B0400000000000000" pitchFamily="34" charset="-120"/>
                <a:ea typeface="PingFang TC" panose="020B0400000000000000" pitchFamily="34" charset="-120"/>
              </a:rPr>
              <a:t>；前缀 </a:t>
            </a:r>
            <a:r>
              <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PingFang TC" panose="020B0400000000000000" pitchFamily="34" charset="-120"/>
                <a:ea typeface="PingFang TC" panose="020B0400000000000000" pitchFamily="34" charset="-120"/>
              </a:rPr>
              <a:t>ek</a:t>
            </a:r>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PingFang TC" panose="020B0400000000000000" pitchFamily="34" charset="-120"/>
                <a:ea typeface="PingFang TC" panose="020B0400000000000000" pitchFamily="34" charset="-120"/>
              </a:rPr>
              <a:t>，意思是“从”或“出来”；和</a:t>
            </a:r>
            <a:r>
              <a:rPr lang="en-US" altLang="zh-CN" sz="2600" b="1" dirty="0" err="1">
                <a:solidFill>
                  <a:prstClr val="white"/>
                </a:solidFill>
                <a:effectLst>
                  <a:glow rad="190500">
                    <a:srgbClr val="8064A2">
                      <a:lumMod val="75000"/>
                      <a:alpha val="39000"/>
                    </a:srgbClr>
                  </a:glow>
                  <a:outerShdw blurRad="38100" dist="38100" dir="2700000" algn="tl">
                    <a:srgbClr val="000000">
                      <a:alpha val="43137"/>
                    </a:srgbClr>
                  </a:outerShdw>
                </a:effectLst>
                <a:latin typeface="PingFang TC" panose="020B0400000000000000" pitchFamily="34" charset="-120"/>
                <a:ea typeface="PingFang TC" panose="020B0400000000000000" pitchFamily="34" charset="-120"/>
              </a:rPr>
              <a:t>kaleo</a:t>
            </a:r>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PingFang TC" panose="020B0400000000000000" pitchFamily="34" charset="-120"/>
                <a:ea typeface="PingFang TC" panose="020B0400000000000000" pitchFamily="34" charset="-120"/>
              </a:rPr>
              <a:t>这个词，意思是“呼召”。</a:t>
            </a:r>
            <a:endParaRPr lang="en-US" altLang="zh-TW"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PingFang TC" panose="020B0400000000000000" pitchFamily="34" charset="-120"/>
              <a:ea typeface="PingFang TC" panose="020B0400000000000000" pitchFamily="34" charset="-120"/>
            </a:endParaRPr>
          </a:p>
        </p:txBody>
      </p:sp>
      <p:sp>
        <p:nvSpPr>
          <p:cNvPr id="2" name="TextBox 1">
            <a:extLst>
              <a:ext uri="{FF2B5EF4-FFF2-40B4-BE49-F238E27FC236}">
                <a16:creationId xmlns:a16="http://schemas.microsoft.com/office/drawing/2014/main" id="{F9323C7F-33F2-FE12-B26F-1EB83413EE22}"/>
              </a:ext>
            </a:extLst>
          </p:cNvPr>
          <p:cNvSpPr txBox="1"/>
          <p:nvPr/>
        </p:nvSpPr>
        <p:spPr>
          <a:xfrm>
            <a:off x="262217" y="438150"/>
            <a:ext cx="8348383" cy="469424"/>
          </a:xfrm>
          <a:prstGeom prst="rect">
            <a:avLst/>
          </a:prstGeom>
          <a:noFill/>
        </p:spPr>
        <p:txBody>
          <a:bodyPr wrap="square" rtlCol="0">
            <a:spAutoFit/>
          </a:bodyPr>
          <a:lstStyle/>
          <a:p>
            <a:pPr>
              <a:lnSpc>
                <a:spcPct val="120000"/>
              </a:lnSpc>
            </a:pPr>
            <a:r>
              <a:rPr lang="zh-TW"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a:t>
            </a:r>
            <a:r>
              <a:rPr lang="zh-CN"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在教会中彼此相爱</a:t>
            </a:r>
            <a:r>
              <a:rPr lang="en-US" altLang="zh-CN"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Love One Another In The Church</a:t>
            </a:r>
            <a:endParaRPr lang="en-US" altLang="zh-TW"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endParaRPr>
          </a:p>
        </p:txBody>
      </p:sp>
      <p:sp>
        <p:nvSpPr>
          <p:cNvPr id="3" name="TextBox 2">
            <a:extLst>
              <a:ext uri="{FF2B5EF4-FFF2-40B4-BE49-F238E27FC236}">
                <a16:creationId xmlns:a16="http://schemas.microsoft.com/office/drawing/2014/main" id="{24693C3F-D5CA-9D0C-904E-A0122F26EA44}"/>
              </a:ext>
            </a:extLst>
          </p:cNvPr>
          <p:cNvSpPr txBox="1"/>
          <p:nvPr/>
        </p:nvSpPr>
        <p:spPr>
          <a:xfrm>
            <a:off x="262217" y="3218081"/>
            <a:ext cx="8729383" cy="1292662"/>
          </a:xfrm>
          <a:prstGeom prst="rect">
            <a:avLst/>
          </a:prstGeom>
          <a:noFill/>
          <a:effectLst>
            <a:softEdge rad="127000"/>
          </a:effectLst>
        </p:spPr>
        <p:txBody>
          <a:bodyPr wrap="square" rtlCol="0">
            <a:spAutoFit/>
          </a:bodyPr>
          <a:lstStyle/>
          <a:p>
            <a:r>
              <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PingFang TC" panose="020B0400000000000000" pitchFamily="34" charset="-120"/>
                <a:ea typeface="PingFang TC" panose="020B0400000000000000" pitchFamily="34" charset="-120"/>
              </a:rPr>
              <a:t>b. The Church as a body</a:t>
            </a:r>
            <a:endParaRPr lang="en-US" altLang="zh-TW"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PingFang TC" panose="020B0400000000000000" pitchFamily="34" charset="-120"/>
              <a:ea typeface="PingFang TC" panose="020B0400000000000000" pitchFamily="34" charset="-120"/>
            </a:endParaRPr>
          </a:p>
          <a:p>
            <a:r>
              <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PingFang TC" panose="020B0400000000000000" pitchFamily="34" charset="-120"/>
                <a:ea typeface="PingFang TC" panose="020B0400000000000000" pitchFamily="34" charset="-120"/>
              </a:rPr>
              <a:t>The New Testament Church is referred to as </a:t>
            </a:r>
            <a:r>
              <a:rPr lang="en-US" altLang="zh-CN" sz="2600" b="1" dirty="0" err="1">
                <a:solidFill>
                  <a:prstClr val="white"/>
                </a:solidFill>
                <a:effectLst>
                  <a:glow rad="190500">
                    <a:srgbClr val="8064A2">
                      <a:lumMod val="75000"/>
                      <a:alpha val="39000"/>
                    </a:srgbClr>
                  </a:glow>
                  <a:outerShdw blurRad="38100" dist="38100" dir="2700000" algn="tl">
                    <a:srgbClr val="000000">
                      <a:alpha val="43137"/>
                    </a:srgbClr>
                  </a:outerShdw>
                </a:effectLst>
                <a:latin typeface="PingFang TC" panose="020B0400000000000000" pitchFamily="34" charset="-120"/>
                <a:ea typeface="PingFang TC" panose="020B0400000000000000" pitchFamily="34" charset="-120"/>
              </a:rPr>
              <a:t>Ekklesia</a:t>
            </a:r>
            <a:r>
              <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PingFang TC" panose="020B0400000000000000" pitchFamily="34" charset="-120"/>
                <a:ea typeface="PingFang TC" panose="020B0400000000000000" pitchFamily="34" charset="-120"/>
              </a:rPr>
              <a:t> (Greek); Ek (from or out of), </a:t>
            </a:r>
            <a:r>
              <a:rPr lang="en-US" altLang="zh-CN" sz="2600" b="1" dirty="0" err="1">
                <a:solidFill>
                  <a:prstClr val="white"/>
                </a:solidFill>
                <a:effectLst>
                  <a:glow rad="190500">
                    <a:srgbClr val="8064A2">
                      <a:lumMod val="75000"/>
                      <a:alpha val="39000"/>
                    </a:srgbClr>
                  </a:glow>
                  <a:outerShdw blurRad="38100" dist="38100" dir="2700000" algn="tl">
                    <a:srgbClr val="000000">
                      <a:alpha val="43137"/>
                    </a:srgbClr>
                  </a:outerShdw>
                </a:effectLst>
                <a:latin typeface="PingFang TC" panose="020B0400000000000000" pitchFamily="34" charset="-120"/>
                <a:ea typeface="PingFang TC" panose="020B0400000000000000" pitchFamily="34" charset="-120"/>
              </a:rPr>
              <a:t>kaleo</a:t>
            </a:r>
            <a:r>
              <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PingFang TC" panose="020B0400000000000000" pitchFamily="34" charset="-120"/>
                <a:ea typeface="PingFang TC" panose="020B0400000000000000" pitchFamily="34" charset="-120"/>
              </a:rPr>
              <a:t> (to call).</a:t>
            </a:r>
            <a:endParaRPr lang="en-US" altLang="zh-TW" sz="2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PingFang TC" panose="020B0400000000000000" pitchFamily="34" charset="-120"/>
              <a:ea typeface="PingFang TC" panose="020B0400000000000000" pitchFamily="34" charset="-120"/>
            </a:endParaRPr>
          </a:p>
        </p:txBody>
      </p:sp>
    </p:spTree>
    <p:extLst>
      <p:ext uri="{BB962C8B-B14F-4D97-AF65-F5344CB8AC3E}">
        <p14:creationId xmlns:p14="http://schemas.microsoft.com/office/powerpoint/2010/main" val="4238345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2217" y="1037096"/>
            <a:ext cx="8729383" cy="1692771"/>
          </a:xfrm>
          <a:prstGeom prst="rect">
            <a:avLst/>
          </a:prstGeom>
          <a:noFill/>
          <a:effectLst>
            <a:softEdge rad="127000"/>
          </a:effectLst>
        </p:spPr>
        <p:txBody>
          <a:bodyPr wrap="square" rtlCol="0">
            <a:spAutoFit/>
          </a:bodyPr>
          <a:lstStyle/>
          <a:p>
            <a:pPr marL="11113" lvl="1"/>
            <a:r>
              <a:rPr lang="zh-CN" altLang="en-US" sz="26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rPr>
              <a:t>我们是一个活的、成长的、工作的身体，以耶稣为我们的头与向导。</a:t>
            </a:r>
            <a:endParaRPr lang="en-US" altLang="zh-CN" sz="26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endParaRPr>
          </a:p>
          <a:p>
            <a:pPr marL="11113" lvl="1"/>
            <a:r>
              <a:rPr lang="zh-CN" altLang="en-US" sz="26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rPr>
              <a:t>我们要知道在基督的身体里有些不同的，个别的空间，但我们都在朝着同一个目标努力。</a:t>
            </a:r>
            <a:endParaRPr lang="en-US" altLang="zh-TW" sz="26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endParaRPr>
          </a:p>
        </p:txBody>
      </p:sp>
      <p:sp>
        <p:nvSpPr>
          <p:cNvPr id="2" name="TextBox 1">
            <a:extLst>
              <a:ext uri="{FF2B5EF4-FFF2-40B4-BE49-F238E27FC236}">
                <a16:creationId xmlns:a16="http://schemas.microsoft.com/office/drawing/2014/main" id="{87311C3C-1A5F-3A7D-A729-BC71CAB03413}"/>
              </a:ext>
            </a:extLst>
          </p:cNvPr>
          <p:cNvSpPr txBox="1"/>
          <p:nvPr/>
        </p:nvSpPr>
        <p:spPr>
          <a:xfrm>
            <a:off x="262217" y="438150"/>
            <a:ext cx="8348383" cy="469424"/>
          </a:xfrm>
          <a:prstGeom prst="rect">
            <a:avLst/>
          </a:prstGeom>
          <a:noFill/>
        </p:spPr>
        <p:txBody>
          <a:bodyPr wrap="square" rtlCol="0">
            <a:spAutoFit/>
          </a:bodyPr>
          <a:lstStyle/>
          <a:p>
            <a:pPr>
              <a:lnSpc>
                <a:spcPct val="120000"/>
              </a:lnSpc>
            </a:pPr>
            <a:r>
              <a:rPr lang="zh-TW"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a:t>
            </a:r>
            <a:r>
              <a:rPr lang="zh-CN"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在教会中彼此相爱</a:t>
            </a:r>
            <a:r>
              <a:rPr lang="en-US" altLang="zh-CN"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Love One Another In The Church</a:t>
            </a:r>
            <a:endParaRPr lang="en-US" altLang="zh-TW"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endParaRPr>
          </a:p>
        </p:txBody>
      </p:sp>
      <p:sp>
        <p:nvSpPr>
          <p:cNvPr id="3" name="TextBox 2">
            <a:extLst>
              <a:ext uri="{FF2B5EF4-FFF2-40B4-BE49-F238E27FC236}">
                <a16:creationId xmlns:a16="http://schemas.microsoft.com/office/drawing/2014/main" id="{853A35FF-C96A-7EC5-699B-D5DE2E111412}"/>
              </a:ext>
            </a:extLst>
          </p:cNvPr>
          <p:cNvSpPr txBox="1"/>
          <p:nvPr/>
        </p:nvSpPr>
        <p:spPr>
          <a:xfrm>
            <a:off x="262217" y="2876550"/>
            <a:ext cx="8729383" cy="2092881"/>
          </a:xfrm>
          <a:prstGeom prst="rect">
            <a:avLst/>
          </a:prstGeom>
          <a:noFill/>
          <a:effectLst>
            <a:softEdge rad="127000"/>
          </a:effectLst>
        </p:spPr>
        <p:txBody>
          <a:bodyPr wrap="square" rtlCol="0">
            <a:spAutoFit/>
          </a:bodyPr>
          <a:lstStyle/>
          <a:p>
            <a:pPr marL="11113" lvl="1"/>
            <a:r>
              <a:rPr lang="en-US" altLang="zh-CN" sz="2600" b="1" dirty="0">
                <a:solidFill>
                  <a:prstClr val="white"/>
                </a:solidFill>
                <a:effectLst>
                  <a:glow rad="190500">
                    <a:srgbClr val="8064A2">
                      <a:lumMod val="75000"/>
                      <a:alpha val="39000"/>
                    </a:srgbClr>
                  </a:glow>
                </a:effectLst>
                <a:ea typeface="TSC FLi S5 TT" panose="02010609030101010101" pitchFamily="49" charset="-120"/>
              </a:rPr>
              <a:t>We are a living, growing and working body, with Christ as our head and guide.</a:t>
            </a:r>
          </a:p>
          <a:p>
            <a:pPr marL="11113" lvl="1"/>
            <a:r>
              <a:rPr lang="en-US" altLang="zh-TW" sz="2600" b="1" dirty="0">
                <a:solidFill>
                  <a:prstClr val="white"/>
                </a:solidFill>
                <a:effectLst>
                  <a:glow rad="190500">
                    <a:srgbClr val="8064A2">
                      <a:lumMod val="75000"/>
                      <a:alpha val="39000"/>
                    </a:srgbClr>
                  </a:glow>
                </a:effectLst>
                <a:ea typeface="TSC FLi S5 TT" panose="02010609030101010101" pitchFamily="49" charset="-120"/>
              </a:rPr>
              <a:t>We must understand that in the body of Christ, there are differences and space for differences, but we are all moving towards the same goal.</a:t>
            </a:r>
          </a:p>
        </p:txBody>
      </p:sp>
    </p:spTree>
    <p:extLst>
      <p:ext uri="{BB962C8B-B14F-4D97-AF65-F5344CB8AC3E}">
        <p14:creationId xmlns:p14="http://schemas.microsoft.com/office/powerpoint/2010/main" val="1616697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2217" y="1037096"/>
            <a:ext cx="8729383" cy="1692771"/>
          </a:xfrm>
          <a:prstGeom prst="rect">
            <a:avLst/>
          </a:prstGeom>
          <a:noFill/>
          <a:effectLst>
            <a:softEdge rad="127000"/>
          </a:effectLst>
        </p:spPr>
        <p:txBody>
          <a:bodyPr wrap="square" rtlCol="0">
            <a:spAutoFit/>
          </a:bodyPr>
          <a:lstStyle/>
          <a:p>
            <a:pPr marL="11113" lvl="1"/>
            <a:r>
              <a:rPr lang="zh-CN" altLang="en-US" sz="26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rPr>
              <a:t>作为基督身体的肢体，你是否与身体的其他部分协调一致地履行你的职责？</a:t>
            </a:r>
            <a:endParaRPr lang="en-US" altLang="zh-CN" sz="26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endParaRPr>
          </a:p>
          <a:p>
            <a:pPr marL="11113" lvl="1"/>
            <a:r>
              <a:rPr lang="zh-CN" altLang="en-US" sz="26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rPr>
              <a:t>在基督的教导，就是神的话语圣经之下，大家彼此合一相爱，使身体渐渐的增长。</a:t>
            </a:r>
            <a:endParaRPr lang="en-US" altLang="zh-TW" sz="26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endParaRPr>
          </a:p>
        </p:txBody>
      </p:sp>
      <p:sp>
        <p:nvSpPr>
          <p:cNvPr id="2" name="TextBox 1">
            <a:extLst>
              <a:ext uri="{FF2B5EF4-FFF2-40B4-BE49-F238E27FC236}">
                <a16:creationId xmlns:a16="http://schemas.microsoft.com/office/drawing/2014/main" id="{DAE37A1E-BEC4-7185-4654-9B5BCA3E2B69}"/>
              </a:ext>
            </a:extLst>
          </p:cNvPr>
          <p:cNvSpPr txBox="1"/>
          <p:nvPr/>
        </p:nvSpPr>
        <p:spPr>
          <a:xfrm>
            <a:off x="262217" y="438150"/>
            <a:ext cx="8348383" cy="469424"/>
          </a:xfrm>
          <a:prstGeom prst="rect">
            <a:avLst/>
          </a:prstGeom>
          <a:noFill/>
        </p:spPr>
        <p:txBody>
          <a:bodyPr wrap="square" rtlCol="0">
            <a:spAutoFit/>
          </a:bodyPr>
          <a:lstStyle/>
          <a:p>
            <a:pPr>
              <a:lnSpc>
                <a:spcPct val="120000"/>
              </a:lnSpc>
            </a:pPr>
            <a:r>
              <a:rPr lang="zh-TW"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a:t>
            </a:r>
            <a:r>
              <a:rPr lang="zh-CN"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在教会中彼此相爱</a:t>
            </a:r>
            <a:r>
              <a:rPr lang="en-US" altLang="zh-CN"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Love One Another In The Church</a:t>
            </a:r>
            <a:endParaRPr lang="en-US" altLang="zh-TW"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endParaRPr>
          </a:p>
        </p:txBody>
      </p:sp>
      <p:sp>
        <p:nvSpPr>
          <p:cNvPr id="3" name="TextBox 2">
            <a:extLst>
              <a:ext uri="{FF2B5EF4-FFF2-40B4-BE49-F238E27FC236}">
                <a16:creationId xmlns:a16="http://schemas.microsoft.com/office/drawing/2014/main" id="{C5171BD4-A905-3B27-563C-68F7B2E968C6}"/>
              </a:ext>
            </a:extLst>
          </p:cNvPr>
          <p:cNvSpPr txBox="1"/>
          <p:nvPr/>
        </p:nvSpPr>
        <p:spPr>
          <a:xfrm>
            <a:off x="207308" y="2952750"/>
            <a:ext cx="8729383" cy="2092881"/>
          </a:xfrm>
          <a:prstGeom prst="rect">
            <a:avLst/>
          </a:prstGeom>
          <a:noFill/>
          <a:effectLst>
            <a:softEdge rad="127000"/>
          </a:effectLst>
        </p:spPr>
        <p:txBody>
          <a:bodyPr wrap="square" rtlCol="0">
            <a:spAutoFit/>
          </a:bodyPr>
          <a:lstStyle/>
          <a:p>
            <a:pPr marL="11113" lvl="1"/>
            <a:r>
              <a:rPr lang="en-US" altLang="zh-CN" sz="2600" b="1" dirty="0">
                <a:solidFill>
                  <a:prstClr val="white"/>
                </a:solidFill>
                <a:effectLst>
                  <a:glow rad="190500">
                    <a:srgbClr val="8064A2">
                      <a:lumMod val="75000"/>
                      <a:alpha val="39000"/>
                    </a:srgbClr>
                  </a:glow>
                </a:effectLst>
                <a:ea typeface="TSC FLi S5 TT" panose="02010609030101010101" pitchFamily="49" charset="-120"/>
              </a:rPr>
              <a:t>As a member of the body of Christ, are you working in harmony with the rest of the body in fulfilling your responsibility? </a:t>
            </a:r>
          </a:p>
          <a:p>
            <a:pPr marL="11113" lvl="1"/>
            <a:r>
              <a:rPr lang="en-US" altLang="zh-TW" sz="2600" b="1" dirty="0">
                <a:solidFill>
                  <a:prstClr val="white"/>
                </a:solidFill>
                <a:effectLst>
                  <a:glow rad="190500">
                    <a:srgbClr val="8064A2">
                      <a:lumMod val="75000"/>
                      <a:alpha val="39000"/>
                    </a:srgbClr>
                  </a:glow>
                </a:effectLst>
                <a:ea typeface="TSC FLi S5 TT" panose="02010609030101010101" pitchFamily="49" charset="-120"/>
              </a:rPr>
              <a:t>We are united in Christ and His teaching, as we continue to love one another and grow in the body.</a:t>
            </a:r>
          </a:p>
        </p:txBody>
      </p:sp>
    </p:spTree>
    <p:extLst>
      <p:ext uri="{BB962C8B-B14F-4D97-AF65-F5344CB8AC3E}">
        <p14:creationId xmlns:p14="http://schemas.microsoft.com/office/powerpoint/2010/main" val="232428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1" y="1183779"/>
            <a:ext cx="8839199" cy="1692771"/>
          </a:xfrm>
          <a:prstGeom prst="rect">
            <a:avLst/>
          </a:prstGeom>
          <a:noFill/>
          <a:effectLst>
            <a:softEdge rad="127000"/>
          </a:effectLst>
        </p:spPr>
        <p:txBody>
          <a:bodyPr wrap="square" rtlCol="0">
            <a:spAutoFit/>
          </a:bodyPr>
          <a:lstStyle/>
          <a:p>
            <a:pPr marL="11113" lvl="1"/>
            <a:r>
              <a:rPr lang="en-US" altLang="zh-CN" sz="2600" b="1" dirty="0">
                <a:solidFill>
                  <a:prstClr val="white"/>
                </a:solidFill>
                <a:effectLst>
                  <a:glow rad="190500">
                    <a:srgbClr val="8064A2">
                      <a:lumMod val="75000"/>
                      <a:alpha val="39000"/>
                    </a:srgbClr>
                  </a:glow>
                </a:effectLst>
                <a:ea typeface="TSC FLi S5 TT" panose="02010609030101010101" pitchFamily="49" charset="-120"/>
              </a:rPr>
              <a:t>c. </a:t>
            </a:r>
            <a:r>
              <a:rPr lang="zh-CN" altLang="en-US" sz="2600" b="1" dirty="0">
                <a:solidFill>
                  <a:prstClr val="white"/>
                </a:solidFill>
                <a:effectLst>
                  <a:glow rad="190500">
                    <a:srgbClr val="8064A2">
                      <a:lumMod val="75000"/>
                      <a:alpha val="39000"/>
                    </a:srgbClr>
                  </a:glow>
                </a:effectLst>
                <a:ea typeface="TSC FLi S5 TT" panose="02010609030101010101" pitchFamily="49" charset="-120"/>
              </a:rPr>
              <a:t>教会作为新妇</a:t>
            </a:r>
            <a:endParaRPr lang="en-US" altLang="zh-CN" sz="2600" b="1" dirty="0">
              <a:solidFill>
                <a:prstClr val="white"/>
              </a:solidFill>
              <a:effectLst>
                <a:glow rad="190500">
                  <a:srgbClr val="8064A2">
                    <a:lumMod val="75000"/>
                    <a:alpha val="39000"/>
                  </a:srgbClr>
                </a:glow>
              </a:effectLst>
              <a:ea typeface="TSC FLi S5 TT" panose="02010609030101010101" pitchFamily="49" charset="-120"/>
            </a:endParaRPr>
          </a:p>
          <a:p>
            <a:pPr marL="11113" lvl="1"/>
            <a:r>
              <a:rPr lang="zh-CN" altLang="en-US" sz="2600" b="1" dirty="0">
                <a:solidFill>
                  <a:prstClr val="white"/>
                </a:solidFill>
                <a:effectLst>
                  <a:glow rad="190500">
                    <a:srgbClr val="8064A2">
                      <a:lumMod val="75000"/>
                      <a:alpha val="39000"/>
                    </a:srgbClr>
                  </a:glow>
                </a:effectLst>
                <a:ea typeface="TSC FLi S5 TT" panose="02010609030101010101" pitchFamily="49" charset="-120"/>
              </a:rPr>
              <a:t>所以基督与教会的关系，就像丈夫与妻子的关系一样。</a:t>
            </a:r>
            <a:endParaRPr lang="en-US" altLang="zh-CN" sz="2600" b="1" dirty="0">
              <a:solidFill>
                <a:prstClr val="white"/>
              </a:solidFill>
              <a:effectLst>
                <a:glow rad="190500">
                  <a:srgbClr val="8064A2">
                    <a:lumMod val="75000"/>
                    <a:alpha val="39000"/>
                  </a:srgbClr>
                </a:glow>
              </a:effectLst>
              <a:ea typeface="TSC FLi S5 TT" panose="02010609030101010101" pitchFamily="49" charset="-120"/>
            </a:endParaRPr>
          </a:p>
          <a:p>
            <a:pPr marL="11113" lvl="1"/>
            <a:r>
              <a:rPr lang="zh-CN" altLang="en-US" sz="2600" b="1" dirty="0">
                <a:solidFill>
                  <a:prstClr val="white"/>
                </a:solidFill>
                <a:effectLst>
                  <a:glow rad="190500">
                    <a:srgbClr val="8064A2">
                      <a:lumMod val="75000"/>
                      <a:alpha val="39000"/>
                    </a:srgbClr>
                  </a:glow>
                </a:effectLst>
                <a:ea typeface="TSC FLi S5 TT" panose="02010609030101010101" pitchFamily="49" charset="-120"/>
              </a:rPr>
              <a:t>婚姻关系是像基督与教会的关系，是神圣的，也是一个永久的关系。</a:t>
            </a:r>
            <a:endParaRPr lang="en-US" altLang="zh-TW" sz="2600" b="1" dirty="0">
              <a:solidFill>
                <a:prstClr val="white"/>
              </a:solidFill>
              <a:effectLst>
                <a:glow rad="190500">
                  <a:srgbClr val="8064A2">
                    <a:lumMod val="75000"/>
                    <a:alpha val="39000"/>
                  </a:srgbClr>
                </a:glow>
              </a:effectLst>
              <a:ea typeface="TSC FLi S5 TT" panose="02010609030101010101" pitchFamily="49" charset="-120"/>
            </a:endParaRPr>
          </a:p>
        </p:txBody>
      </p:sp>
      <p:sp>
        <p:nvSpPr>
          <p:cNvPr id="2" name="TextBox 1">
            <a:extLst>
              <a:ext uri="{FF2B5EF4-FFF2-40B4-BE49-F238E27FC236}">
                <a16:creationId xmlns:a16="http://schemas.microsoft.com/office/drawing/2014/main" id="{8A4B3D86-D478-6DCC-5F6F-A9D5547EFE6A}"/>
              </a:ext>
            </a:extLst>
          </p:cNvPr>
          <p:cNvSpPr txBox="1"/>
          <p:nvPr/>
        </p:nvSpPr>
        <p:spPr>
          <a:xfrm>
            <a:off x="262217" y="438150"/>
            <a:ext cx="8348383" cy="469424"/>
          </a:xfrm>
          <a:prstGeom prst="rect">
            <a:avLst/>
          </a:prstGeom>
          <a:noFill/>
        </p:spPr>
        <p:txBody>
          <a:bodyPr wrap="square" rtlCol="0">
            <a:spAutoFit/>
          </a:bodyPr>
          <a:lstStyle/>
          <a:p>
            <a:pPr>
              <a:lnSpc>
                <a:spcPct val="120000"/>
              </a:lnSpc>
            </a:pPr>
            <a:r>
              <a:rPr lang="zh-TW"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a:t>
            </a:r>
            <a:r>
              <a:rPr lang="zh-CN"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在教会中彼此相爱</a:t>
            </a:r>
            <a:r>
              <a:rPr lang="en-US" altLang="zh-CN"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Love One Another In The Church</a:t>
            </a:r>
            <a:endParaRPr lang="en-US" altLang="zh-TW"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endParaRPr>
          </a:p>
        </p:txBody>
      </p:sp>
      <p:sp>
        <p:nvSpPr>
          <p:cNvPr id="3" name="TextBox 2">
            <a:extLst>
              <a:ext uri="{FF2B5EF4-FFF2-40B4-BE49-F238E27FC236}">
                <a16:creationId xmlns:a16="http://schemas.microsoft.com/office/drawing/2014/main" id="{E7C04813-C1F0-435A-EE53-08CC29F205D6}"/>
              </a:ext>
            </a:extLst>
          </p:cNvPr>
          <p:cNvSpPr txBox="1"/>
          <p:nvPr/>
        </p:nvSpPr>
        <p:spPr>
          <a:xfrm>
            <a:off x="152401" y="3007945"/>
            <a:ext cx="8763000" cy="1692771"/>
          </a:xfrm>
          <a:prstGeom prst="rect">
            <a:avLst/>
          </a:prstGeom>
          <a:noFill/>
          <a:effectLst>
            <a:softEdge rad="127000"/>
          </a:effectLst>
        </p:spPr>
        <p:txBody>
          <a:bodyPr wrap="square" rtlCol="0">
            <a:spAutoFit/>
          </a:bodyPr>
          <a:lstStyle/>
          <a:p>
            <a:pPr marL="11113" lvl="1"/>
            <a:r>
              <a:rPr lang="en-US" altLang="zh-CN" sz="2600" b="1" dirty="0">
                <a:solidFill>
                  <a:prstClr val="white"/>
                </a:solidFill>
                <a:effectLst>
                  <a:glow rad="190500">
                    <a:srgbClr val="8064A2">
                      <a:lumMod val="75000"/>
                      <a:alpha val="39000"/>
                    </a:srgbClr>
                  </a:glow>
                </a:effectLst>
                <a:ea typeface="TSC FLi S5 TT" panose="02010609030101010101" pitchFamily="49" charset="-120"/>
              </a:rPr>
              <a:t>c. The Church as the Bride</a:t>
            </a:r>
          </a:p>
          <a:p>
            <a:pPr marL="11113" lvl="1"/>
            <a:r>
              <a:rPr lang="en-US" altLang="zh-TW" sz="2600" b="1" dirty="0">
                <a:solidFill>
                  <a:prstClr val="white"/>
                </a:solidFill>
                <a:effectLst>
                  <a:glow rad="190500">
                    <a:srgbClr val="8064A2">
                      <a:lumMod val="75000"/>
                      <a:alpha val="39000"/>
                    </a:srgbClr>
                  </a:glow>
                </a:effectLst>
                <a:ea typeface="TSC FLi S5 TT" panose="02010609030101010101" pitchFamily="49" charset="-120"/>
              </a:rPr>
              <a:t>The husband-wife relationship as a metaphor of Christ-Church relationship. A marital relationship is like the relationship between Christ and the Church; it is holy and permanent.</a:t>
            </a:r>
          </a:p>
        </p:txBody>
      </p:sp>
    </p:spTree>
    <p:extLst>
      <p:ext uri="{BB962C8B-B14F-4D97-AF65-F5344CB8AC3E}">
        <p14:creationId xmlns:p14="http://schemas.microsoft.com/office/powerpoint/2010/main" val="1018630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2217" y="1107579"/>
            <a:ext cx="8729383" cy="1692771"/>
          </a:xfrm>
          <a:prstGeom prst="rect">
            <a:avLst/>
          </a:prstGeom>
          <a:noFill/>
          <a:effectLst>
            <a:softEdge rad="127000"/>
          </a:effectLst>
        </p:spPr>
        <p:txBody>
          <a:bodyPr wrap="square" rtlCol="0">
            <a:spAutoFit/>
          </a:bodyPr>
          <a:lstStyle/>
          <a:p>
            <a:pPr marL="11113" lvl="1"/>
            <a:r>
              <a:rPr lang="zh-CN" altLang="en-US" sz="26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rPr>
              <a:t>丈夫要对妻子忠诚，而妻子也要对丈夫忠诚。同样的，教会必须要对主耶稣忠诚，就像在旧约里面，神要以色列人对祂忠诚一样。神说，以色列人没有完全的爱神，而去拜偶像，那就是犯了奸淫的罪。</a:t>
            </a:r>
            <a:r>
              <a:rPr lang="en-US" altLang="zh-TW" sz="26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rPr>
              <a:t>	</a:t>
            </a:r>
          </a:p>
        </p:txBody>
      </p:sp>
      <p:sp>
        <p:nvSpPr>
          <p:cNvPr id="2" name="TextBox 1">
            <a:extLst>
              <a:ext uri="{FF2B5EF4-FFF2-40B4-BE49-F238E27FC236}">
                <a16:creationId xmlns:a16="http://schemas.microsoft.com/office/drawing/2014/main" id="{5C63343C-D794-24F9-E922-3E0B9664DB1C}"/>
              </a:ext>
            </a:extLst>
          </p:cNvPr>
          <p:cNvSpPr txBox="1"/>
          <p:nvPr/>
        </p:nvSpPr>
        <p:spPr>
          <a:xfrm>
            <a:off x="262217" y="438150"/>
            <a:ext cx="8348383" cy="469424"/>
          </a:xfrm>
          <a:prstGeom prst="rect">
            <a:avLst/>
          </a:prstGeom>
          <a:noFill/>
        </p:spPr>
        <p:txBody>
          <a:bodyPr wrap="square" rtlCol="0">
            <a:spAutoFit/>
          </a:bodyPr>
          <a:lstStyle/>
          <a:p>
            <a:pPr>
              <a:lnSpc>
                <a:spcPct val="120000"/>
              </a:lnSpc>
            </a:pPr>
            <a:r>
              <a:rPr lang="zh-TW"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a:t>
            </a:r>
            <a:r>
              <a:rPr lang="zh-CN"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在教会中彼此相爱</a:t>
            </a:r>
            <a:r>
              <a:rPr lang="en-US" altLang="zh-CN"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Love One Another In The Church</a:t>
            </a:r>
            <a:endParaRPr lang="en-US" altLang="zh-TW"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endParaRPr>
          </a:p>
        </p:txBody>
      </p:sp>
      <p:sp>
        <p:nvSpPr>
          <p:cNvPr id="3" name="TextBox 2">
            <a:extLst>
              <a:ext uri="{FF2B5EF4-FFF2-40B4-BE49-F238E27FC236}">
                <a16:creationId xmlns:a16="http://schemas.microsoft.com/office/drawing/2014/main" id="{9C7767ED-F8A2-AE1E-1EDC-89BA06EDE116}"/>
              </a:ext>
            </a:extLst>
          </p:cNvPr>
          <p:cNvSpPr txBox="1"/>
          <p:nvPr/>
        </p:nvSpPr>
        <p:spPr>
          <a:xfrm>
            <a:off x="256039" y="3012579"/>
            <a:ext cx="8729383" cy="2092881"/>
          </a:xfrm>
          <a:prstGeom prst="rect">
            <a:avLst/>
          </a:prstGeom>
          <a:noFill/>
          <a:effectLst>
            <a:softEdge rad="127000"/>
          </a:effectLst>
        </p:spPr>
        <p:txBody>
          <a:bodyPr wrap="square" rtlCol="0">
            <a:spAutoFit/>
          </a:bodyPr>
          <a:lstStyle/>
          <a:p>
            <a:pPr marL="11113" lvl="1"/>
            <a:r>
              <a:rPr lang="en-US" altLang="zh-CN" sz="2600" b="1" dirty="0">
                <a:solidFill>
                  <a:prstClr val="white"/>
                </a:solidFill>
                <a:effectLst>
                  <a:glow rad="190500">
                    <a:srgbClr val="8064A2">
                      <a:lumMod val="75000"/>
                      <a:alpha val="39000"/>
                    </a:srgbClr>
                  </a:glow>
                </a:effectLst>
                <a:ea typeface="TSC FLi S5 TT" panose="02010609030101010101" pitchFamily="49" charset="-120"/>
              </a:rPr>
              <a:t>The husband must be faithful to his wife, and vice versa. Likewise, the Church must be faithful to Jesus, just as the Israelites in the Old Testament were commanded to be faithful to God. God said their idolatry is akin to the sin of adultery.</a:t>
            </a:r>
            <a:endParaRPr lang="en-US" altLang="zh-TW" sz="2600" b="1" dirty="0">
              <a:solidFill>
                <a:prstClr val="white"/>
              </a:solidFill>
              <a:effectLst>
                <a:glow rad="190500">
                  <a:srgbClr val="8064A2">
                    <a:lumMod val="75000"/>
                    <a:alpha val="39000"/>
                  </a:srgbClr>
                </a:glow>
              </a:effectLst>
              <a:ea typeface="TSC FLi S5 TT" panose="02010609030101010101" pitchFamily="49" charset="-120"/>
            </a:endParaRPr>
          </a:p>
        </p:txBody>
      </p:sp>
    </p:spTree>
    <p:extLst>
      <p:ext uri="{BB962C8B-B14F-4D97-AF65-F5344CB8AC3E}">
        <p14:creationId xmlns:p14="http://schemas.microsoft.com/office/powerpoint/2010/main" val="406657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2217" y="1012269"/>
            <a:ext cx="8729383" cy="2092881"/>
          </a:xfrm>
          <a:prstGeom prst="rect">
            <a:avLst/>
          </a:prstGeom>
          <a:noFill/>
          <a:effectLst>
            <a:softEdge rad="127000"/>
          </a:effectLst>
        </p:spPr>
        <p:txBody>
          <a:bodyPr wrap="square" rtlCol="0">
            <a:spAutoFit/>
          </a:bodyPr>
          <a:lstStyle/>
          <a:p>
            <a:pPr marL="11113" lvl="1"/>
            <a:r>
              <a:rPr lang="zh-CN" altLang="en-US" sz="2600" b="1" dirty="0">
                <a:solidFill>
                  <a:prstClr val="white"/>
                </a:solidFill>
                <a:effectLst>
                  <a:glow rad="190500">
                    <a:srgbClr val="8064A2">
                      <a:lumMod val="75000"/>
                      <a:alpha val="39000"/>
                    </a:srgbClr>
                  </a:glow>
                </a:effectLst>
                <a:ea typeface="TSC FLi S5 TT" panose="02010609030101010101" pitchFamily="49" charset="-120"/>
              </a:rPr>
              <a:t>今天，神也是要教会对祂忠诚，不要离开圣经，而接受一些错误的教导影响。让我们不要因为有名的大学的宗教学院，在鼓吹自由派（</a:t>
            </a:r>
            <a:r>
              <a:rPr lang="en-US" altLang="zh-CN" sz="2600" b="1" dirty="0">
                <a:solidFill>
                  <a:prstClr val="white"/>
                </a:solidFill>
                <a:effectLst>
                  <a:glow rad="190500">
                    <a:srgbClr val="8064A2">
                      <a:lumMod val="75000"/>
                      <a:alpha val="39000"/>
                    </a:srgbClr>
                  </a:glow>
                </a:effectLst>
                <a:ea typeface="TSC FLi S5 TT" panose="02010609030101010101" pitchFamily="49" charset="-120"/>
              </a:rPr>
              <a:t>liberalism</a:t>
            </a:r>
            <a:r>
              <a:rPr lang="zh-CN" altLang="en-US" sz="2600" b="1" dirty="0">
                <a:solidFill>
                  <a:prstClr val="white"/>
                </a:solidFill>
                <a:effectLst>
                  <a:glow rad="190500">
                    <a:srgbClr val="8064A2">
                      <a:lumMod val="75000"/>
                      <a:alpha val="39000"/>
                    </a:srgbClr>
                  </a:glow>
                </a:effectLst>
                <a:ea typeface="TSC FLi S5 TT" panose="02010609030101010101" pitchFamily="49" charset="-120"/>
              </a:rPr>
              <a:t>）或者新派，与新正统派（</a:t>
            </a:r>
            <a:r>
              <a:rPr lang="en-US" altLang="zh-CN" sz="2600" b="1" dirty="0">
                <a:solidFill>
                  <a:prstClr val="white"/>
                </a:solidFill>
                <a:effectLst>
                  <a:glow rad="190500">
                    <a:srgbClr val="8064A2">
                      <a:lumMod val="75000"/>
                      <a:alpha val="39000"/>
                    </a:srgbClr>
                  </a:glow>
                </a:effectLst>
                <a:ea typeface="TSC FLi S5 TT" panose="02010609030101010101" pitchFamily="49" charset="-120"/>
              </a:rPr>
              <a:t>neo-orthodox</a:t>
            </a:r>
            <a:r>
              <a:rPr lang="zh-CN" altLang="en-US" sz="2600" b="1" dirty="0">
                <a:solidFill>
                  <a:prstClr val="white"/>
                </a:solidFill>
                <a:effectLst>
                  <a:glow rad="190500">
                    <a:srgbClr val="8064A2">
                      <a:lumMod val="75000"/>
                      <a:alpha val="39000"/>
                    </a:srgbClr>
                  </a:glow>
                </a:effectLst>
                <a:ea typeface="TSC FLi S5 TT" panose="02010609030101010101" pitchFamily="49" charset="-120"/>
              </a:rPr>
              <a:t>）的思想，就接受他们不承认圣经全部是神的话语的说法。</a:t>
            </a:r>
          </a:p>
        </p:txBody>
      </p:sp>
      <p:sp>
        <p:nvSpPr>
          <p:cNvPr id="2" name="TextBox 1">
            <a:extLst>
              <a:ext uri="{FF2B5EF4-FFF2-40B4-BE49-F238E27FC236}">
                <a16:creationId xmlns:a16="http://schemas.microsoft.com/office/drawing/2014/main" id="{DDC1113E-B3EE-C4D6-5741-2101FB4CD61C}"/>
              </a:ext>
            </a:extLst>
          </p:cNvPr>
          <p:cNvSpPr txBox="1"/>
          <p:nvPr/>
        </p:nvSpPr>
        <p:spPr>
          <a:xfrm>
            <a:off x="262217" y="438150"/>
            <a:ext cx="8348383" cy="469424"/>
          </a:xfrm>
          <a:prstGeom prst="rect">
            <a:avLst/>
          </a:prstGeom>
          <a:noFill/>
        </p:spPr>
        <p:txBody>
          <a:bodyPr wrap="square" rtlCol="0">
            <a:spAutoFit/>
          </a:bodyPr>
          <a:lstStyle/>
          <a:p>
            <a:pPr>
              <a:lnSpc>
                <a:spcPct val="120000"/>
              </a:lnSpc>
            </a:pPr>
            <a:r>
              <a:rPr lang="zh-TW"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a:t>
            </a:r>
            <a:r>
              <a:rPr lang="zh-CN"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在教会中彼此相爱</a:t>
            </a:r>
            <a:r>
              <a:rPr lang="en-US" altLang="zh-CN"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Love One Another In The Church</a:t>
            </a:r>
            <a:endParaRPr lang="en-US" altLang="zh-TW"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endParaRPr>
          </a:p>
        </p:txBody>
      </p:sp>
      <p:sp>
        <p:nvSpPr>
          <p:cNvPr id="3" name="TextBox 2">
            <a:extLst>
              <a:ext uri="{FF2B5EF4-FFF2-40B4-BE49-F238E27FC236}">
                <a16:creationId xmlns:a16="http://schemas.microsoft.com/office/drawing/2014/main" id="{0A999144-092D-C4E6-1688-DED807FB27D3}"/>
              </a:ext>
            </a:extLst>
          </p:cNvPr>
          <p:cNvSpPr txBox="1"/>
          <p:nvPr/>
        </p:nvSpPr>
        <p:spPr>
          <a:xfrm>
            <a:off x="278693" y="3241179"/>
            <a:ext cx="8729383" cy="1692771"/>
          </a:xfrm>
          <a:prstGeom prst="rect">
            <a:avLst/>
          </a:prstGeom>
          <a:noFill/>
          <a:effectLst>
            <a:softEdge rad="127000"/>
          </a:effectLst>
        </p:spPr>
        <p:txBody>
          <a:bodyPr wrap="square" rtlCol="0">
            <a:spAutoFit/>
          </a:bodyPr>
          <a:lstStyle/>
          <a:p>
            <a:pPr marL="11113" lvl="1"/>
            <a:r>
              <a:rPr lang="en-US" altLang="zh-CN" sz="2600" b="1" dirty="0">
                <a:solidFill>
                  <a:prstClr val="white"/>
                </a:solidFill>
                <a:effectLst>
                  <a:glow rad="190500">
                    <a:srgbClr val="8064A2">
                      <a:lumMod val="75000"/>
                      <a:alpha val="39000"/>
                    </a:srgbClr>
                  </a:glow>
                </a:effectLst>
                <a:ea typeface="TSC FLi S5 TT" panose="02010609030101010101" pitchFamily="49" charset="-120"/>
              </a:rPr>
              <a:t>Today, God wants the Church to be faithful to Him and to hold on to his truth. We must not be swayed by prominent universities that promote liberalism and neo-orthodoxy, which deny the whole Bible as the complete Word of God.</a:t>
            </a:r>
            <a:endParaRPr lang="zh-CN" altLang="en-US" sz="2600" b="1" dirty="0">
              <a:solidFill>
                <a:prstClr val="white"/>
              </a:solidFill>
              <a:effectLst>
                <a:glow rad="190500">
                  <a:srgbClr val="8064A2">
                    <a:lumMod val="75000"/>
                    <a:alpha val="39000"/>
                  </a:srgbClr>
                </a:glow>
              </a:effectLst>
              <a:ea typeface="TSC FLi S5 TT" panose="02010609030101010101" pitchFamily="49" charset="-120"/>
            </a:endParaRPr>
          </a:p>
        </p:txBody>
      </p:sp>
    </p:spTree>
    <p:extLst>
      <p:ext uri="{BB962C8B-B14F-4D97-AF65-F5344CB8AC3E}">
        <p14:creationId xmlns:p14="http://schemas.microsoft.com/office/powerpoint/2010/main" val="1414394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9860" y="1507688"/>
            <a:ext cx="8653183" cy="1292662"/>
          </a:xfrm>
          <a:prstGeom prst="rect">
            <a:avLst/>
          </a:prstGeom>
          <a:noFill/>
          <a:effectLst>
            <a:softEdge rad="127000"/>
          </a:effectLst>
        </p:spPr>
        <p:txBody>
          <a:bodyPr wrap="square" rtlCol="0">
            <a:spAutoFit/>
          </a:bodyPr>
          <a:lstStyle/>
          <a:p>
            <a:pPr marL="11113" lvl="1"/>
            <a:r>
              <a:rPr lang="zh-CN" altLang="en-US" sz="2600" b="1" dirty="0">
                <a:solidFill>
                  <a:prstClr val="white"/>
                </a:solidFill>
                <a:effectLst>
                  <a:glow rad="190500">
                    <a:srgbClr val="8064A2">
                      <a:lumMod val="75000"/>
                      <a:alpha val="39000"/>
                    </a:srgbClr>
                  </a:glow>
                </a:effectLst>
                <a:ea typeface="TSC FLi S5 TT" panose="02010609030101010101" pitchFamily="49" charset="-120"/>
              </a:rPr>
              <a:t>结论</a:t>
            </a:r>
            <a:endParaRPr lang="en-US" altLang="zh-CN" sz="2600" b="1" dirty="0">
              <a:solidFill>
                <a:prstClr val="white"/>
              </a:solidFill>
              <a:effectLst>
                <a:glow rad="190500">
                  <a:srgbClr val="8064A2">
                    <a:lumMod val="75000"/>
                    <a:alpha val="39000"/>
                  </a:srgbClr>
                </a:glow>
              </a:effectLst>
              <a:ea typeface="TSC FLi S5 TT" panose="02010609030101010101" pitchFamily="49" charset="-120"/>
            </a:endParaRPr>
          </a:p>
          <a:p>
            <a:pPr marL="11113" lvl="1"/>
            <a:r>
              <a:rPr lang="zh-CN" altLang="en-US" sz="2600" b="1" dirty="0">
                <a:solidFill>
                  <a:prstClr val="white"/>
                </a:solidFill>
                <a:effectLst>
                  <a:glow rad="190500">
                    <a:srgbClr val="8064A2">
                      <a:lumMod val="75000"/>
                      <a:alpha val="39000"/>
                    </a:srgbClr>
                  </a:glow>
                </a:effectLst>
                <a:ea typeface="TSC FLi S5 TT" panose="02010609030101010101" pitchFamily="49" charset="-120"/>
              </a:rPr>
              <a:t>作为一个神的无形的建筑物，教会是神的居所。这说明了圣洁（</a:t>
            </a:r>
            <a:r>
              <a:rPr lang="en-US" altLang="zh-CN" sz="2600" b="1" dirty="0">
                <a:solidFill>
                  <a:prstClr val="white"/>
                </a:solidFill>
                <a:effectLst>
                  <a:glow rad="190500">
                    <a:srgbClr val="8064A2">
                      <a:lumMod val="75000"/>
                      <a:alpha val="39000"/>
                    </a:srgbClr>
                  </a:glow>
                </a:effectLst>
                <a:ea typeface="TSC FLi S5 TT" panose="02010609030101010101" pitchFamily="49" charset="-120"/>
              </a:rPr>
              <a:t>holiness</a:t>
            </a:r>
            <a:r>
              <a:rPr lang="zh-CN" altLang="en-US" sz="2600" b="1" dirty="0">
                <a:solidFill>
                  <a:prstClr val="white"/>
                </a:solidFill>
                <a:effectLst>
                  <a:glow rad="190500">
                    <a:srgbClr val="8064A2">
                      <a:lumMod val="75000"/>
                      <a:alpha val="39000"/>
                    </a:srgbClr>
                  </a:glow>
                </a:effectLst>
                <a:ea typeface="TSC FLi S5 TT" panose="02010609030101010101" pitchFamily="49" charset="-120"/>
              </a:rPr>
              <a:t>）的重要性。</a:t>
            </a:r>
            <a:endParaRPr lang="en-US" altLang="zh-TW" sz="2600" b="1" dirty="0">
              <a:solidFill>
                <a:prstClr val="white"/>
              </a:solidFill>
              <a:effectLst>
                <a:glow rad="190500">
                  <a:srgbClr val="8064A2">
                    <a:lumMod val="75000"/>
                    <a:alpha val="39000"/>
                  </a:srgbClr>
                </a:glow>
              </a:effectLst>
              <a:ea typeface="TSC FLi S5 TT" panose="02010609030101010101" pitchFamily="49" charset="-120"/>
            </a:endParaRPr>
          </a:p>
        </p:txBody>
      </p:sp>
      <p:sp>
        <p:nvSpPr>
          <p:cNvPr id="2" name="TextBox 1">
            <a:extLst>
              <a:ext uri="{FF2B5EF4-FFF2-40B4-BE49-F238E27FC236}">
                <a16:creationId xmlns:a16="http://schemas.microsoft.com/office/drawing/2014/main" id="{4D15B07A-15E5-DDD4-4623-6C394F944DD9}"/>
              </a:ext>
            </a:extLst>
          </p:cNvPr>
          <p:cNvSpPr txBox="1"/>
          <p:nvPr/>
        </p:nvSpPr>
        <p:spPr>
          <a:xfrm>
            <a:off x="262217" y="438150"/>
            <a:ext cx="8348383" cy="469424"/>
          </a:xfrm>
          <a:prstGeom prst="rect">
            <a:avLst/>
          </a:prstGeom>
          <a:noFill/>
        </p:spPr>
        <p:txBody>
          <a:bodyPr wrap="square" rtlCol="0">
            <a:spAutoFit/>
          </a:bodyPr>
          <a:lstStyle/>
          <a:p>
            <a:pPr>
              <a:lnSpc>
                <a:spcPct val="120000"/>
              </a:lnSpc>
            </a:pPr>
            <a:r>
              <a:rPr lang="zh-TW"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a:t>
            </a:r>
            <a:r>
              <a:rPr lang="zh-CN"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在教会中彼此相爱</a:t>
            </a:r>
            <a:r>
              <a:rPr lang="en-US" altLang="zh-CN"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Love One Another In The Church</a:t>
            </a:r>
            <a:endParaRPr lang="en-US" altLang="zh-TW"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endParaRPr>
          </a:p>
        </p:txBody>
      </p:sp>
      <p:sp>
        <p:nvSpPr>
          <p:cNvPr id="3" name="TextBox 2">
            <a:extLst>
              <a:ext uri="{FF2B5EF4-FFF2-40B4-BE49-F238E27FC236}">
                <a16:creationId xmlns:a16="http://schemas.microsoft.com/office/drawing/2014/main" id="{07FD9FD1-1DDB-5F16-C4E7-DB6CF4B34DAE}"/>
              </a:ext>
            </a:extLst>
          </p:cNvPr>
          <p:cNvSpPr txBox="1"/>
          <p:nvPr/>
        </p:nvSpPr>
        <p:spPr>
          <a:xfrm>
            <a:off x="262217" y="3184088"/>
            <a:ext cx="8653183" cy="1292662"/>
          </a:xfrm>
          <a:prstGeom prst="rect">
            <a:avLst/>
          </a:prstGeom>
          <a:noFill/>
          <a:effectLst>
            <a:softEdge rad="127000"/>
          </a:effectLst>
        </p:spPr>
        <p:txBody>
          <a:bodyPr wrap="square" rtlCol="0">
            <a:spAutoFit/>
          </a:bodyPr>
          <a:lstStyle/>
          <a:p>
            <a:pPr marL="11113" lvl="1"/>
            <a:r>
              <a:rPr lang="en-US" altLang="zh-CN" sz="2600" b="1" dirty="0">
                <a:solidFill>
                  <a:prstClr val="white"/>
                </a:solidFill>
                <a:effectLst>
                  <a:glow rad="190500">
                    <a:srgbClr val="8064A2">
                      <a:lumMod val="75000"/>
                      <a:alpha val="39000"/>
                    </a:srgbClr>
                  </a:glow>
                </a:effectLst>
                <a:ea typeface="TSC FLi S5 TT" panose="02010609030101010101" pitchFamily="49" charset="-120"/>
              </a:rPr>
              <a:t>Conclusion</a:t>
            </a:r>
          </a:p>
          <a:p>
            <a:pPr marL="11113" lvl="1"/>
            <a:r>
              <a:rPr lang="en-US" altLang="zh-CN" sz="2600" b="1" dirty="0">
                <a:solidFill>
                  <a:prstClr val="white"/>
                </a:solidFill>
                <a:effectLst>
                  <a:glow rad="190500">
                    <a:srgbClr val="8064A2">
                      <a:lumMod val="75000"/>
                      <a:alpha val="39000"/>
                    </a:srgbClr>
                  </a:glow>
                </a:effectLst>
                <a:ea typeface="TSC FLi S5 TT" panose="02010609030101010101" pitchFamily="49" charset="-120"/>
              </a:rPr>
              <a:t>The Church is the dwelling place of God, an invisible construction of God - the importance of holiness.</a:t>
            </a:r>
            <a:endParaRPr lang="en-US" altLang="zh-TW" sz="2600" b="1" dirty="0">
              <a:solidFill>
                <a:prstClr val="white"/>
              </a:solidFill>
              <a:effectLst>
                <a:glow rad="190500">
                  <a:srgbClr val="8064A2">
                    <a:lumMod val="75000"/>
                    <a:alpha val="39000"/>
                  </a:srgbClr>
                </a:glow>
              </a:effectLst>
              <a:ea typeface="TSC FLi S5 TT" panose="02010609030101010101" pitchFamily="49" charset="-120"/>
            </a:endParaRPr>
          </a:p>
        </p:txBody>
      </p:sp>
    </p:spTree>
    <p:extLst>
      <p:ext uri="{BB962C8B-B14F-4D97-AF65-F5344CB8AC3E}">
        <p14:creationId xmlns:p14="http://schemas.microsoft.com/office/powerpoint/2010/main" val="3989850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1" y="1200150"/>
            <a:ext cx="8839200" cy="1692771"/>
          </a:xfrm>
          <a:prstGeom prst="rect">
            <a:avLst/>
          </a:prstGeom>
          <a:noFill/>
          <a:effectLst>
            <a:softEdge rad="127000"/>
          </a:effectLst>
        </p:spPr>
        <p:txBody>
          <a:bodyPr wrap="square" rtlCol="0">
            <a:spAutoFit/>
          </a:bodyPr>
          <a:lstStyle/>
          <a:p>
            <a:pPr marL="11113" lvl="1"/>
            <a:r>
              <a:rPr lang="zh-CN" altLang="en-US" sz="26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rPr>
              <a:t>作为一个身体，教会是以基督为元首的有机体，这是表示团结，基督身体所有肢体的合一（</a:t>
            </a:r>
            <a:r>
              <a:rPr lang="en-US" altLang="zh-CN" sz="26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rPr>
              <a:t>unity</a:t>
            </a:r>
            <a:r>
              <a:rPr lang="zh-CN" altLang="en-US" sz="26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rPr>
              <a:t>）的重要性。</a:t>
            </a:r>
            <a:endParaRPr lang="en-US" altLang="zh-CN" sz="26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endParaRPr>
          </a:p>
          <a:p>
            <a:pPr marL="11113" lvl="1"/>
            <a:r>
              <a:rPr lang="zh-CN" altLang="en-US" sz="26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rPr>
              <a:t>作为新妇，教会是必须对基督忠诚的。这说明了纯洁忠诚（</a:t>
            </a:r>
            <a:r>
              <a:rPr lang="en-US" altLang="zh-CN" sz="26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rPr>
              <a:t>purity and faithfulness</a:t>
            </a:r>
            <a:r>
              <a:rPr lang="zh-CN" altLang="en-US" sz="26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rPr>
              <a:t>）的重要性。</a:t>
            </a:r>
            <a:endParaRPr lang="en-US" altLang="zh-TW" sz="26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endParaRPr>
          </a:p>
        </p:txBody>
      </p:sp>
      <p:sp>
        <p:nvSpPr>
          <p:cNvPr id="2" name="TextBox 1">
            <a:extLst>
              <a:ext uri="{FF2B5EF4-FFF2-40B4-BE49-F238E27FC236}">
                <a16:creationId xmlns:a16="http://schemas.microsoft.com/office/drawing/2014/main" id="{CEA0202B-7BD4-3049-AF2B-56AD360787F6}"/>
              </a:ext>
            </a:extLst>
          </p:cNvPr>
          <p:cNvSpPr txBox="1"/>
          <p:nvPr/>
        </p:nvSpPr>
        <p:spPr>
          <a:xfrm>
            <a:off x="262217" y="438150"/>
            <a:ext cx="8348383" cy="469424"/>
          </a:xfrm>
          <a:prstGeom prst="rect">
            <a:avLst/>
          </a:prstGeom>
          <a:noFill/>
        </p:spPr>
        <p:txBody>
          <a:bodyPr wrap="square" rtlCol="0">
            <a:spAutoFit/>
          </a:bodyPr>
          <a:lstStyle/>
          <a:p>
            <a:pPr>
              <a:lnSpc>
                <a:spcPct val="120000"/>
              </a:lnSpc>
            </a:pPr>
            <a:r>
              <a:rPr lang="zh-TW"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a:t>
            </a:r>
            <a:r>
              <a:rPr lang="zh-CN"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在教会中彼此相爱</a:t>
            </a:r>
            <a:r>
              <a:rPr lang="en-US" altLang="zh-CN"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Love One Another In The Church</a:t>
            </a:r>
            <a:endParaRPr lang="en-US" altLang="zh-TW"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endParaRPr>
          </a:p>
        </p:txBody>
      </p:sp>
      <p:sp>
        <p:nvSpPr>
          <p:cNvPr id="3" name="TextBox 2">
            <a:extLst>
              <a:ext uri="{FF2B5EF4-FFF2-40B4-BE49-F238E27FC236}">
                <a16:creationId xmlns:a16="http://schemas.microsoft.com/office/drawing/2014/main" id="{89B3A5E1-3E81-F12F-32CF-B0BE6C6EE18E}"/>
              </a:ext>
            </a:extLst>
          </p:cNvPr>
          <p:cNvSpPr txBox="1"/>
          <p:nvPr/>
        </p:nvSpPr>
        <p:spPr>
          <a:xfrm>
            <a:off x="262217" y="3028950"/>
            <a:ext cx="8729384" cy="1692771"/>
          </a:xfrm>
          <a:prstGeom prst="rect">
            <a:avLst/>
          </a:prstGeom>
          <a:noFill/>
          <a:effectLst>
            <a:softEdge rad="127000"/>
          </a:effectLst>
        </p:spPr>
        <p:txBody>
          <a:bodyPr wrap="square" rtlCol="0">
            <a:spAutoFit/>
          </a:bodyPr>
          <a:lstStyle/>
          <a:p>
            <a:pPr marL="11113" lvl="1"/>
            <a:r>
              <a:rPr lang="en-US" altLang="zh-CN" sz="2600" b="1" dirty="0">
                <a:solidFill>
                  <a:prstClr val="white"/>
                </a:solidFill>
                <a:effectLst>
                  <a:glow rad="190500">
                    <a:srgbClr val="8064A2">
                      <a:lumMod val="75000"/>
                      <a:alpha val="39000"/>
                    </a:srgbClr>
                  </a:glow>
                </a:effectLst>
                <a:ea typeface="TSC FLi S5 TT" panose="02010609030101010101" pitchFamily="49" charset="-120"/>
              </a:rPr>
              <a:t>The Church is a living body, with Christ as the head - the importance of unity among the members of the body of Christ.</a:t>
            </a:r>
          </a:p>
          <a:p>
            <a:pPr marL="11113" lvl="1"/>
            <a:r>
              <a:rPr lang="en-US" altLang="zh-TW" sz="2600" b="1" dirty="0">
                <a:solidFill>
                  <a:prstClr val="white"/>
                </a:solidFill>
                <a:effectLst>
                  <a:glow rad="190500">
                    <a:srgbClr val="8064A2">
                      <a:lumMod val="75000"/>
                      <a:alpha val="39000"/>
                    </a:srgbClr>
                  </a:glow>
                </a:effectLst>
                <a:ea typeface="TSC FLi S5 TT" panose="02010609030101010101" pitchFamily="49" charset="-120"/>
              </a:rPr>
              <a:t>As the bride of Christ, the Church must be faithful to Him - the importance of purity and faithfulness.</a:t>
            </a:r>
          </a:p>
        </p:txBody>
      </p:sp>
    </p:spTree>
    <p:extLst>
      <p:ext uri="{BB962C8B-B14F-4D97-AF65-F5344CB8AC3E}">
        <p14:creationId xmlns:p14="http://schemas.microsoft.com/office/powerpoint/2010/main" val="3601255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205" y="2089249"/>
            <a:ext cx="9179859" cy="2616101"/>
          </a:xfrm>
          <a:prstGeom prst="rect">
            <a:avLst/>
          </a:prstGeom>
          <a:noFill/>
          <a:effectLst>
            <a:softEdge rad="127000"/>
          </a:effectLst>
        </p:spPr>
        <p:txBody>
          <a:bodyPr wrap="square" rtlCol="0">
            <a:spAutoFit/>
          </a:bodyPr>
          <a:lstStyle/>
          <a:p>
            <a:pPr algn="ctr"/>
            <a:r>
              <a:rPr lang="zh-TW" altLang="en-US" sz="32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rPr>
              <a:t> 基督徒的作家查尔斯</a:t>
            </a:r>
            <a:r>
              <a:rPr lang="en-US" altLang="zh-TW" sz="32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rPr>
              <a:t>· </a:t>
            </a:r>
            <a:r>
              <a:rPr lang="zh-TW" altLang="en-US" sz="32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rPr>
              <a:t>胡梅尔</a:t>
            </a:r>
            <a:endParaRPr lang="en-US" altLang="zh-TW" sz="32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endParaRPr>
          </a:p>
          <a:p>
            <a:pPr algn="ctr"/>
            <a:r>
              <a:rPr lang="en-US" altLang="zh-TW" sz="32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rPr>
              <a:t>Christian author, Charles E. Hummel - 2004</a:t>
            </a:r>
            <a:endParaRPr lang="en-US" altLang="zh-CN" sz="32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endParaRPr>
          </a:p>
          <a:p>
            <a:pPr algn="ctr"/>
            <a:endParaRPr lang="en-US" altLang="zh-TW" sz="36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endParaRPr>
          </a:p>
          <a:p>
            <a:pPr algn="ctr"/>
            <a:r>
              <a:rPr lang="en-US" altLang="zh-TW" sz="32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rPr>
              <a:t>《</a:t>
            </a:r>
            <a:r>
              <a:rPr lang="zh-TW" altLang="en-US" sz="32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rPr>
              <a:t>紧急的霸道</a:t>
            </a:r>
            <a:r>
              <a:rPr lang="en-US" altLang="zh-TW" sz="3200" b="1" dirty="0">
                <a:solidFill>
                  <a:prstClr val="white"/>
                </a:solidFill>
                <a:effectLst>
                  <a:glow rad="190500">
                    <a:srgbClr val="8064A2">
                      <a:lumMod val="75000"/>
                      <a:alpha val="39000"/>
                    </a:srgbClr>
                  </a:glow>
                  <a:outerShdw blurRad="38100" dist="38100" dir="2700000" algn="tl">
                    <a:srgbClr val="000000">
                      <a:alpha val="43137"/>
                    </a:srgbClr>
                  </a:outerShdw>
                </a:effectLst>
                <a:latin typeface="Monotype Corsiva" panose="03010101010201010101" pitchFamily="66" charset="0"/>
                <a:ea typeface="TSC FLi S5 TT" panose="02010609030101010101" pitchFamily="49" charset="-120"/>
              </a:rPr>
              <a:t>》</a:t>
            </a:r>
          </a:p>
          <a:p>
            <a:pPr algn="ctr"/>
            <a:r>
              <a:rPr lang="en-US" altLang="zh-TW" sz="3200" b="1" i="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“The Tyranny of the Urgent” - 1967</a:t>
            </a:r>
            <a:r>
              <a:rPr lang="zh-TW" altLang="en-US" sz="3200" b="1" i="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 </a:t>
            </a:r>
            <a:endParaRPr lang="en-US" altLang="zh-TW" sz="3200" b="1" i="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endParaRPr>
          </a:p>
        </p:txBody>
      </p:sp>
      <p:sp>
        <p:nvSpPr>
          <p:cNvPr id="7" name="TextBox 6">
            <a:extLst>
              <a:ext uri="{FF2B5EF4-FFF2-40B4-BE49-F238E27FC236}">
                <a16:creationId xmlns:a16="http://schemas.microsoft.com/office/drawing/2014/main" id="{739DDA8E-4567-C43E-C9B1-637DF7FBF80E}"/>
              </a:ext>
            </a:extLst>
          </p:cNvPr>
          <p:cNvSpPr txBox="1"/>
          <p:nvPr/>
        </p:nvSpPr>
        <p:spPr>
          <a:xfrm>
            <a:off x="262217" y="742950"/>
            <a:ext cx="8348383" cy="469424"/>
          </a:xfrm>
          <a:prstGeom prst="rect">
            <a:avLst/>
          </a:prstGeom>
          <a:noFill/>
        </p:spPr>
        <p:txBody>
          <a:bodyPr wrap="square" rtlCol="0">
            <a:spAutoFit/>
          </a:bodyPr>
          <a:lstStyle/>
          <a:p>
            <a:pPr>
              <a:lnSpc>
                <a:spcPct val="120000"/>
              </a:lnSpc>
            </a:pPr>
            <a:r>
              <a:rPr lang="zh-TW"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a:t>
            </a:r>
            <a:r>
              <a:rPr lang="zh-CN"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在教会中彼此相爱</a:t>
            </a:r>
            <a:r>
              <a:rPr lang="en-US" altLang="zh-CN"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Love One Another In The Church</a:t>
            </a:r>
            <a:endParaRPr lang="en-US" altLang="zh-TW"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endParaRPr>
          </a:p>
        </p:txBody>
      </p:sp>
    </p:spTree>
    <p:extLst>
      <p:ext uri="{BB962C8B-B14F-4D97-AF65-F5344CB8AC3E}">
        <p14:creationId xmlns:p14="http://schemas.microsoft.com/office/powerpoint/2010/main" val="652715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45284" y="2026206"/>
            <a:ext cx="8729383" cy="2502223"/>
          </a:xfrm>
          <a:prstGeom prst="rect">
            <a:avLst/>
          </a:prstGeom>
          <a:noFill/>
        </p:spPr>
        <p:txBody>
          <a:bodyPr wrap="square" rtlCol="0">
            <a:spAutoFit/>
          </a:bodyPr>
          <a:lstStyle/>
          <a:p>
            <a:pPr algn="ctr">
              <a:lnSpc>
                <a:spcPct val="120000"/>
              </a:lnSpc>
            </a:pPr>
            <a:r>
              <a:rPr lang="zh-CN" altLang="en-US" sz="3000" dirty="0">
                <a:solidFill>
                  <a:prstClr val="white"/>
                </a:solidFill>
                <a:effectLst>
                  <a:glow rad="101600">
                    <a:srgbClr val="F79646">
                      <a:lumMod val="50000"/>
                      <a:alpha val="51000"/>
                    </a:srgbClr>
                  </a:glow>
                </a:effectLst>
                <a:latin typeface="Monotype Corsiva" pitchFamily="66" charset="0"/>
                <a:ea typeface="TSC FYankai L5 TT" pitchFamily="49" charset="-120"/>
              </a:rPr>
              <a:t>回应诗歌</a:t>
            </a:r>
            <a:r>
              <a:rPr lang="en-US" altLang="zh-CN" sz="3000" dirty="0">
                <a:solidFill>
                  <a:prstClr val="white"/>
                </a:solidFill>
                <a:effectLst>
                  <a:glow rad="101600">
                    <a:srgbClr val="F79646">
                      <a:lumMod val="50000"/>
                      <a:alpha val="51000"/>
                    </a:srgbClr>
                  </a:glow>
                </a:effectLst>
                <a:latin typeface="Monotype Corsiva" pitchFamily="66" charset="0"/>
                <a:ea typeface="TSC FYankai L5 TT" pitchFamily="49" charset="-120"/>
              </a:rPr>
              <a:t> Response Hymn</a:t>
            </a:r>
          </a:p>
          <a:p>
            <a:pPr algn="ctr">
              <a:lnSpc>
                <a:spcPct val="120000"/>
              </a:lnSpc>
            </a:pPr>
            <a:endParaRPr lang="en-US" altLang="zh-CN" sz="3000" dirty="0">
              <a:solidFill>
                <a:prstClr val="white"/>
              </a:solidFill>
              <a:effectLst>
                <a:glow rad="101600">
                  <a:srgbClr val="F79646">
                    <a:lumMod val="50000"/>
                    <a:alpha val="51000"/>
                  </a:srgbClr>
                </a:glow>
              </a:effectLst>
              <a:latin typeface="Monotype Corsiva" pitchFamily="66" charset="0"/>
              <a:ea typeface="TSC FYankai L5 TT" pitchFamily="49" charset="-120"/>
            </a:endParaRPr>
          </a:p>
          <a:p>
            <a:pPr algn="ctr">
              <a:lnSpc>
                <a:spcPct val="120000"/>
              </a:lnSpc>
            </a:pPr>
            <a:r>
              <a:rPr lang="zh-CN" altLang="en-US" sz="3600" b="1" dirty="0">
                <a:solidFill>
                  <a:prstClr val="white"/>
                </a:solidFill>
                <a:effectLst>
                  <a:glow rad="101600">
                    <a:srgbClr val="F79646">
                      <a:lumMod val="50000"/>
                      <a:alpha val="51000"/>
                    </a:srgbClr>
                  </a:glow>
                </a:effectLst>
                <a:latin typeface="PingFang TC" panose="020B0400000000000000" pitchFamily="34" charset="-120"/>
                <a:ea typeface="PingFang TC" panose="020B0400000000000000" pitchFamily="34" charset="-120"/>
              </a:rPr>
              <a:t>彼此连合</a:t>
            </a:r>
            <a:r>
              <a:rPr lang="en-US" altLang="zh-CN" sz="3600" b="1" dirty="0">
                <a:solidFill>
                  <a:prstClr val="white"/>
                </a:solidFill>
                <a:effectLst>
                  <a:glow rad="101600">
                    <a:srgbClr val="F79646">
                      <a:lumMod val="50000"/>
                      <a:alpha val="51000"/>
                    </a:srgbClr>
                  </a:glow>
                </a:effectLst>
                <a:latin typeface="PingFang TC" panose="020B0400000000000000" pitchFamily="34" charset="-120"/>
                <a:ea typeface="PingFang TC" panose="020B0400000000000000" pitchFamily="34" charset="-120"/>
              </a:rPr>
              <a:t>(</a:t>
            </a:r>
            <a:r>
              <a:rPr lang="zh-CN" altLang="en-US" sz="3600" b="1" dirty="0">
                <a:solidFill>
                  <a:prstClr val="white"/>
                </a:solidFill>
                <a:effectLst>
                  <a:glow rad="101600">
                    <a:srgbClr val="F79646">
                      <a:lumMod val="50000"/>
                      <a:alpha val="51000"/>
                    </a:srgbClr>
                  </a:glow>
                </a:effectLst>
                <a:latin typeface="PingFang TC" panose="020B0400000000000000" pitchFamily="34" charset="-120"/>
                <a:ea typeface="PingFang TC" panose="020B0400000000000000" pitchFamily="34" charset="-120"/>
              </a:rPr>
              <a:t>教会圣诗</a:t>
            </a:r>
            <a:r>
              <a:rPr lang="en-US" altLang="zh-CN" sz="3600" b="1" dirty="0">
                <a:solidFill>
                  <a:prstClr val="white"/>
                </a:solidFill>
                <a:effectLst>
                  <a:glow rad="101600">
                    <a:srgbClr val="F79646">
                      <a:lumMod val="50000"/>
                      <a:alpha val="51000"/>
                    </a:srgbClr>
                  </a:glow>
                </a:effectLst>
                <a:latin typeface="PingFang TC" panose="020B0400000000000000" pitchFamily="34" charset="-120"/>
                <a:ea typeface="PingFang TC" panose="020B0400000000000000" pitchFamily="34" charset="-120"/>
              </a:rPr>
              <a:t>#367)</a:t>
            </a:r>
          </a:p>
          <a:p>
            <a:pPr algn="ctr">
              <a:lnSpc>
                <a:spcPct val="120000"/>
              </a:lnSpc>
            </a:pPr>
            <a:r>
              <a:rPr lang="en-US" altLang="zh-CN" sz="3600" dirty="0">
                <a:solidFill>
                  <a:prstClr val="white"/>
                </a:solidFill>
                <a:effectLst>
                  <a:glow rad="101600">
                    <a:srgbClr val="F79646">
                      <a:lumMod val="50000"/>
                      <a:alpha val="51000"/>
                    </a:srgbClr>
                  </a:glow>
                </a:effectLst>
                <a:ea typeface="TSC FYankai L5 TT" pitchFamily="49" charset="-120"/>
              </a:rPr>
              <a:t>Blest Be the Tie That Binds (Hymn #367)</a:t>
            </a:r>
          </a:p>
        </p:txBody>
      </p:sp>
      <p:sp>
        <p:nvSpPr>
          <p:cNvPr id="3" name="TextBox 2">
            <a:extLst>
              <a:ext uri="{FF2B5EF4-FFF2-40B4-BE49-F238E27FC236}">
                <a16:creationId xmlns:a16="http://schemas.microsoft.com/office/drawing/2014/main" id="{FAC0B3E6-6933-739E-D1B2-A678D2CD4E27}"/>
              </a:ext>
            </a:extLst>
          </p:cNvPr>
          <p:cNvSpPr txBox="1"/>
          <p:nvPr/>
        </p:nvSpPr>
        <p:spPr>
          <a:xfrm>
            <a:off x="262217" y="742950"/>
            <a:ext cx="8348383" cy="469424"/>
          </a:xfrm>
          <a:prstGeom prst="rect">
            <a:avLst/>
          </a:prstGeom>
          <a:noFill/>
        </p:spPr>
        <p:txBody>
          <a:bodyPr wrap="square" rtlCol="0">
            <a:spAutoFit/>
          </a:bodyPr>
          <a:lstStyle/>
          <a:p>
            <a:pPr>
              <a:lnSpc>
                <a:spcPct val="120000"/>
              </a:lnSpc>
            </a:pPr>
            <a:r>
              <a:rPr lang="zh-TW"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a:t>
            </a:r>
            <a:r>
              <a:rPr lang="zh-CN"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在教会中彼此相爱</a:t>
            </a:r>
            <a:r>
              <a:rPr lang="en-US" altLang="zh-CN"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Love One Another In The Church</a:t>
            </a:r>
            <a:endParaRPr lang="en-US" altLang="zh-TW"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endParaRPr>
          </a:p>
        </p:txBody>
      </p:sp>
    </p:spTree>
    <p:extLst>
      <p:ext uri="{BB962C8B-B14F-4D97-AF65-F5344CB8AC3E}">
        <p14:creationId xmlns:p14="http://schemas.microsoft.com/office/powerpoint/2010/main" val="10004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1962150"/>
            <a:ext cx="9018943" cy="1015663"/>
          </a:xfrm>
          <a:prstGeom prst="rect">
            <a:avLst/>
          </a:prstGeom>
          <a:noFill/>
          <a:effectLst>
            <a:softEdge rad="127000"/>
          </a:effectLst>
        </p:spPr>
        <p:txBody>
          <a:bodyPr wrap="square" rtlCol="0">
            <a:spAutoFit/>
          </a:bodyPr>
          <a:lstStyle/>
          <a:p>
            <a:pPr algn="ctr"/>
            <a:r>
              <a:rPr lang="zh-TW" altLang="en-US" sz="30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rPr>
              <a:t>  </a:t>
            </a:r>
            <a:r>
              <a:rPr lang="zh-CN" altLang="en-US" sz="30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rPr>
              <a:t>爱神和爱人是他们最大的呼召。没有这种爱，保罗说：“我就成了鸣的锣、响的钹一般”（林前 </a:t>
            </a:r>
            <a:r>
              <a:rPr lang="en-US" altLang="zh-CN" sz="30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rPr>
              <a:t>13:1</a:t>
            </a:r>
            <a:r>
              <a:rPr lang="zh-CN" altLang="en-US" sz="30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rPr>
              <a:t>）</a:t>
            </a:r>
            <a:endParaRPr lang="en-US" altLang="zh-TW" sz="30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endParaRPr>
          </a:p>
        </p:txBody>
      </p:sp>
      <p:sp>
        <p:nvSpPr>
          <p:cNvPr id="8" name="TextBox 7"/>
          <p:cNvSpPr txBox="1"/>
          <p:nvPr/>
        </p:nvSpPr>
        <p:spPr>
          <a:xfrm>
            <a:off x="262217" y="742950"/>
            <a:ext cx="8348383" cy="452240"/>
          </a:xfrm>
          <a:prstGeom prst="rect">
            <a:avLst/>
          </a:prstGeom>
          <a:noFill/>
        </p:spPr>
        <p:txBody>
          <a:bodyPr wrap="square" rtlCol="0">
            <a:spAutoFit/>
          </a:bodyPr>
          <a:lstStyle/>
          <a:p>
            <a:pPr>
              <a:lnSpc>
                <a:spcPct val="120000"/>
              </a:lnSpc>
            </a:pPr>
            <a:r>
              <a:rPr lang="zh-TW" altLang="en-US" sz="21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a:t>
            </a:r>
            <a:r>
              <a:rPr lang="zh-CN" altLang="en-US" sz="21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在教会中彼此相爱</a:t>
            </a:r>
            <a:r>
              <a:rPr lang="en-US" altLang="zh-CN" sz="21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Love One Another In The Church</a:t>
            </a:r>
            <a:endParaRPr lang="en-US" altLang="zh-TW" sz="21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endParaRPr>
          </a:p>
        </p:txBody>
      </p:sp>
      <p:sp>
        <p:nvSpPr>
          <p:cNvPr id="3" name="TextBox 2">
            <a:extLst>
              <a:ext uri="{FF2B5EF4-FFF2-40B4-BE49-F238E27FC236}">
                <a16:creationId xmlns:a16="http://schemas.microsoft.com/office/drawing/2014/main" id="{690F21EC-A579-D369-0C94-E942555B5A2A}"/>
              </a:ext>
            </a:extLst>
          </p:cNvPr>
          <p:cNvSpPr txBox="1"/>
          <p:nvPr/>
        </p:nvSpPr>
        <p:spPr>
          <a:xfrm>
            <a:off x="262217" y="3280940"/>
            <a:ext cx="8729384" cy="1338828"/>
          </a:xfrm>
          <a:prstGeom prst="rect">
            <a:avLst/>
          </a:prstGeom>
          <a:noFill/>
          <a:effectLst>
            <a:softEdge rad="127000"/>
          </a:effectLst>
        </p:spPr>
        <p:txBody>
          <a:bodyPr wrap="square" rtlCol="0">
            <a:spAutoFit/>
          </a:bodyPr>
          <a:lstStyle/>
          <a:p>
            <a:pPr algn="ctr"/>
            <a:r>
              <a:rPr lang="en-US" sz="2700" b="1" dirty="0">
                <a:solidFill>
                  <a:schemeClr val="bg1"/>
                </a:solidFill>
              </a:rPr>
              <a:t>The greatest calling of the disciples is to love God and love others. Without love, it is like what Paul said: “I am only a resounding gong or a clanging cymbal. (1 Corinthians 13:1) </a:t>
            </a:r>
            <a:endParaRPr lang="en-US" altLang="zh-TW" sz="2700" b="1" dirty="0">
              <a:solidFill>
                <a:schemeClr val="bg1"/>
              </a:solidFill>
              <a:effectLst>
                <a:glow rad="190500">
                  <a:srgbClr val="8064A2">
                    <a:lumMod val="75000"/>
                    <a:alpha val="39000"/>
                  </a:srgbClr>
                </a:glow>
              </a:effectLst>
              <a:latin typeface="Monotype Corsiva" panose="03010101010201010101" pitchFamily="66" charset="0"/>
              <a:ea typeface="TSC FLi S5 TT" panose="02010609030101010101" pitchFamily="49" charset="-120"/>
            </a:endParaRPr>
          </a:p>
        </p:txBody>
      </p:sp>
    </p:spTree>
    <p:extLst>
      <p:ext uri="{BB962C8B-B14F-4D97-AF65-F5344CB8AC3E}">
        <p14:creationId xmlns:p14="http://schemas.microsoft.com/office/powerpoint/2010/main" val="1079539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351" y="1123950"/>
            <a:ext cx="8686800" cy="1477328"/>
          </a:xfrm>
          <a:prstGeom prst="rect">
            <a:avLst/>
          </a:prstGeom>
          <a:noFill/>
          <a:effectLst>
            <a:softEdge rad="127000"/>
          </a:effectLst>
        </p:spPr>
        <p:txBody>
          <a:bodyPr wrap="square" rtlCol="0">
            <a:spAutoFit/>
          </a:bodyPr>
          <a:lstStyle/>
          <a:p>
            <a:r>
              <a:rPr lang="en-US" altLang="zh-TW" sz="3000" b="1" u="sng" dirty="0">
                <a:solidFill>
                  <a:prstClr val="white"/>
                </a:solidFill>
                <a:effectLst/>
                <a:latin typeface="Monotype Corsiva" panose="03010101010201010101" pitchFamily="66" charset="0"/>
                <a:ea typeface="TSC FLi S5 TT" panose="02010609030101010101" pitchFamily="49" charset="-120"/>
              </a:rPr>
              <a:t>1. </a:t>
            </a:r>
            <a:r>
              <a:rPr lang="zh-TW" altLang="en-US" sz="3000" b="1" u="sng" dirty="0">
                <a:solidFill>
                  <a:prstClr val="white"/>
                </a:solidFill>
                <a:effectLst/>
                <a:latin typeface="Monotype Corsiva" panose="03010101010201010101" pitchFamily="66" charset="0"/>
                <a:ea typeface="TSC FLi S5 TT" panose="02010609030101010101" pitchFamily="49" charset="-120"/>
              </a:rPr>
              <a:t>新诫命</a:t>
            </a:r>
            <a:endParaRPr lang="en-US" altLang="zh-TW" sz="3000" b="1" u="sng" dirty="0">
              <a:solidFill>
                <a:prstClr val="white"/>
              </a:solidFill>
              <a:effectLst/>
              <a:latin typeface="Monotype Corsiva" panose="03010101010201010101" pitchFamily="66" charset="0"/>
              <a:ea typeface="TSC FLi S5 TT" panose="02010609030101010101" pitchFamily="49" charset="-120"/>
            </a:endParaRPr>
          </a:p>
          <a:p>
            <a:r>
              <a:rPr lang="zh-CN" altLang="en-US" sz="3000" b="1" dirty="0">
                <a:solidFill>
                  <a:prstClr val="white"/>
                </a:solidFill>
                <a:effectLst/>
                <a:latin typeface="Monotype Corsiva" panose="03010101010201010101" pitchFamily="66" charset="0"/>
                <a:ea typeface="TSC FLi S5 TT" panose="02010609030101010101" pitchFamily="49" charset="-120"/>
              </a:rPr>
              <a:t>神对教会的期望和旨意是教会的成员</a:t>
            </a:r>
            <a:r>
              <a:rPr lang="en-US" altLang="zh-CN" sz="3000" b="1" dirty="0">
                <a:solidFill>
                  <a:prstClr val="white"/>
                </a:solidFill>
                <a:effectLst/>
                <a:latin typeface="Monotype Corsiva" panose="03010101010201010101" pitchFamily="66" charset="0"/>
                <a:ea typeface="TSC FLi S5 TT" panose="02010609030101010101" pitchFamily="49" charset="-120"/>
              </a:rPr>
              <a:t>” </a:t>
            </a:r>
            <a:r>
              <a:rPr lang="zh-CN" altLang="en-US" sz="3000" b="1" dirty="0">
                <a:solidFill>
                  <a:prstClr val="white"/>
                </a:solidFill>
                <a:effectLst/>
                <a:latin typeface="Monotype Corsiva" panose="03010101010201010101" pitchFamily="66" charset="0"/>
                <a:ea typeface="TSC FLi S5 TT" panose="02010609030101010101" pitchFamily="49" charset="-120"/>
              </a:rPr>
              <a:t>彼此相爱</a:t>
            </a:r>
            <a:r>
              <a:rPr lang="en-US" altLang="zh-CN" sz="3000" b="1" dirty="0">
                <a:solidFill>
                  <a:prstClr val="white"/>
                </a:solidFill>
                <a:effectLst/>
                <a:latin typeface="Monotype Corsiva" panose="03010101010201010101" pitchFamily="66" charset="0"/>
                <a:ea typeface="TSC FLi S5 TT" panose="02010609030101010101" pitchFamily="49" charset="-120"/>
              </a:rPr>
              <a:t>”: </a:t>
            </a:r>
            <a:r>
              <a:rPr lang="zh-CN" altLang="en-US" sz="3000" b="1" dirty="0">
                <a:solidFill>
                  <a:prstClr val="white"/>
                </a:solidFill>
                <a:effectLst/>
                <a:latin typeface="Monotype Corsiva" panose="03010101010201010101" pitchFamily="66" charset="0"/>
                <a:ea typeface="TSC FLi S5 TT" panose="02010609030101010101" pitchFamily="49" charset="-120"/>
              </a:rPr>
              <a:t>这是新约反复出现的主题</a:t>
            </a:r>
            <a:endParaRPr lang="en-US" altLang="zh-TW" sz="3000" b="1" dirty="0">
              <a:solidFill>
                <a:prstClr val="white"/>
              </a:solidFill>
              <a:effectLst/>
              <a:latin typeface="Monotype Corsiva" panose="03010101010201010101" pitchFamily="66" charset="0"/>
              <a:ea typeface="TSC FLi S5 TT" panose="02010609030101010101" pitchFamily="49" charset="-120"/>
            </a:endParaRPr>
          </a:p>
        </p:txBody>
      </p:sp>
      <p:sp>
        <p:nvSpPr>
          <p:cNvPr id="3" name="TextBox 2">
            <a:extLst>
              <a:ext uri="{FF2B5EF4-FFF2-40B4-BE49-F238E27FC236}">
                <a16:creationId xmlns:a16="http://schemas.microsoft.com/office/drawing/2014/main" id="{1EF7708F-D4ED-AFC9-67E7-672DA8B8C44C}"/>
              </a:ext>
            </a:extLst>
          </p:cNvPr>
          <p:cNvSpPr txBox="1"/>
          <p:nvPr/>
        </p:nvSpPr>
        <p:spPr>
          <a:xfrm>
            <a:off x="262217" y="438150"/>
            <a:ext cx="8348383" cy="469424"/>
          </a:xfrm>
          <a:prstGeom prst="rect">
            <a:avLst/>
          </a:prstGeom>
          <a:noFill/>
        </p:spPr>
        <p:txBody>
          <a:bodyPr wrap="square" rtlCol="0">
            <a:spAutoFit/>
          </a:bodyPr>
          <a:lstStyle/>
          <a:p>
            <a:pPr>
              <a:lnSpc>
                <a:spcPct val="120000"/>
              </a:lnSpc>
            </a:pPr>
            <a:r>
              <a:rPr lang="zh-TW"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a:t>
            </a:r>
            <a:r>
              <a:rPr lang="zh-CN"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在教会中彼此相爱</a:t>
            </a:r>
            <a:r>
              <a:rPr lang="en-US" altLang="zh-CN"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Love One Another In The Church</a:t>
            </a:r>
            <a:endParaRPr lang="en-US" altLang="zh-TW"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endParaRPr>
          </a:p>
        </p:txBody>
      </p:sp>
      <p:sp>
        <p:nvSpPr>
          <p:cNvPr id="6" name="TextBox 5">
            <a:extLst>
              <a:ext uri="{FF2B5EF4-FFF2-40B4-BE49-F238E27FC236}">
                <a16:creationId xmlns:a16="http://schemas.microsoft.com/office/drawing/2014/main" id="{74B5D7EA-6378-01C2-DA08-9E1B0FDC65B4}"/>
              </a:ext>
            </a:extLst>
          </p:cNvPr>
          <p:cNvSpPr txBox="1"/>
          <p:nvPr/>
        </p:nvSpPr>
        <p:spPr>
          <a:xfrm>
            <a:off x="354351" y="2789494"/>
            <a:ext cx="8686800" cy="1815882"/>
          </a:xfrm>
          <a:prstGeom prst="rect">
            <a:avLst/>
          </a:prstGeom>
          <a:noFill/>
          <a:effectLst>
            <a:softEdge rad="127000"/>
          </a:effectLst>
        </p:spPr>
        <p:txBody>
          <a:bodyPr wrap="square" rtlCol="0">
            <a:spAutoFit/>
          </a:bodyPr>
          <a:lstStyle/>
          <a:p>
            <a:r>
              <a:rPr lang="en-US" altLang="zh-TW" sz="2800" b="1" u="sng" dirty="0">
                <a:solidFill>
                  <a:prstClr val="white"/>
                </a:solidFill>
                <a:effectLst/>
                <a:ea typeface="TSC FLi S5 TT" panose="02010609030101010101" pitchFamily="49" charset="-120"/>
              </a:rPr>
              <a:t>1. A New Commandment</a:t>
            </a:r>
          </a:p>
          <a:p>
            <a:r>
              <a:rPr lang="en-US" altLang="zh-CN" sz="2800" b="1" dirty="0">
                <a:solidFill>
                  <a:prstClr val="white"/>
                </a:solidFill>
                <a:effectLst/>
                <a:ea typeface="TSC FLi S5 TT" panose="02010609030101010101" pitchFamily="49" charset="-120"/>
              </a:rPr>
              <a:t>It is God’s will and expectation that the Church members </a:t>
            </a:r>
            <a:r>
              <a:rPr lang="en-US" altLang="zh-CN" sz="2800" b="1" i="1" dirty="0">
                <a:solidFill>
                  <a:prstClr val="white"/>
                </a:solidFill>
                <a:effectLst/>
                <a:ea typeface="TSC FLi S5 TT" panose="02010609030101010101" pitchFamily="49" charset="-120"/>
              </a:rPr>
              <a:t>love one another</a:t>
            </a:r>
            <a:r>
              <a:rPr lang="en-US" altLang="zh-CN" sz="2800" b="1" dirty="0">
                <a:solidFill>
                  <a:prstClr val="white"/>
                </a:solidFill>
                <a:effectLst/>
                <a:ea typeface="TSC FLi S5 TT" panose="02010609030101010101" pitchFamily="49" charset="-120"/>
              </a:rPr>
              <a:t>. This theme appears repeatedly in the New Testament.</a:t>
            </a:r>
            <a:endParaRPr lang="en-US" altLang="zh-TW" sz="2800" b="1" dirty="0">
              <a:solidFill>
                <a:prstClr val="white"/>
              </a:solidFill>
              <a:effectLst/>
              <a:ea typeface="TSC FLi S5 TT" panose="02010609030101010101" pitchFamily="49" charset="-120"/>
            </a:endParaRPr>
          </a:p>
        </p:txBody>
      </p:sp>
    </p:spTree>
    <p:extLst>
      <p:ext uri="{BB962C8B-B14F-4D97-AF65-F5344CB8AC3E}">
        <p14:creationId xmlns:p14="http://schemas.microsoft.com/office/powerpoint/2010/main" val="3917957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3522" y="1183779"/>
            <a:ext cx="9179859" cy="1523494"/>
          </a:xfrm>
          <a:prstGeom prst="rect">
            <a:avLst/>
          </a:prstGeom>
          <a:noFill/>
          <a:effectLst>
            <a:softEdge rad="127000"/>
          </a:effectLst>
        </p:spPr>
        <p:txBody>
          <a:bodyPr wrap="square" rtlCol="0">
            <a:spAutoFit/>
          </a:bodyPr>
          <a:lstStyle/>
          <a:p>
            <a:pPr algn="ctr"/>
            <a:r>
              <a:rPr lang="zh-TW"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罗 </a:t>
            </a:r>
            <a:r>
              <a:rPr lang="en-US" altLang="zh-TW"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12:10</a:t>
            </a:r>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；来 </a:t>
            </a:r>
            <a:r>
              <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13:1</a:t>
            </a:r>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；雅 </a:t>
            </a:r>
            <a:r>
              <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2</a:t>
            </a:r>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a:t>
            </a:r>
            <a:r>
              <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8</a:t>
            </a:r>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；彼前 </a:t>
            </a:r>
            <a:r>
              <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4:8</a:t>
            </a:r>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a:t>
            </a:r>
            <a:endPar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endParaRPr>
          </a:p>
          <a:p>
            <a:pPr algn="ctr"/>
            <a:r>
              <a:rPr lang="zh-TW"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弗 </a:t>
            </a:r>
            <a:r>
              <a:rPr lang="en-US" altLang="zh-TW"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4</a:t>
            </a:r>
            <a:r>
              <a:rPr lang="zh-TW"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a:t>
            </a:r>
            <a:r>
              <a:rPr lang="en-US" altLang="zh-TW"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2</a:t>
            </a:r>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；腓 </a:t>
            </a:r>
            <a:r>
              <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1:9</a:t>
            </a:r>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；西 </a:t>
            </a:r>
            <a:r>
              <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2:2</a:t>
            </a:r>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a:t>
            </a:r>
            <a:r>
              <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 </a:t>
            </a:r>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帖前 </a:t>
            </a:r>
            <a:r>
              <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3:12</a:t>
            </a:r>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；约一 </a:t>
            </a:r>
            <a:r>
              <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4:11</a:t>
            </a:r>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；犹 </a:t>
            </a:r>
            <a:r>
              <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21</a:t>
            </a:r>
          </a:p>
          <a:p>
            <a:pPr algn="ctr"/>
            <a:endParaRPr lang="en-US" altLang="zh-CN" sz="15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endParaRPr>
          </a:p>
          <a:p>
            <a:pPr algn="ctr"/>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早期教会领袖特土良</a:t>
            </a:r>
            <a:r>
              <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 (Tertullian</a:t>
            </a:r>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a:t>
            </a:r>
            <a:r>
              <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160-220) </a:t>
            </a:r>
            <a:r>
              <a:rPr lang="zh-CN" altLang="en-US"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rPr>
              <a:t>说</a:t>
            </a:r>
            <a:endParaRPr lang="en-US" altLang="zh-CN" sz="2600" b="1" dirty="0">
              <a:solidFill>
                <a:prstClr val="white"/>
              </a:solidFill>
              <a:effectLst>
                <a:glow rad="190500">
                  <a:srgbClr val="8064A2">
                    <a:lumMod val="75000"/>
                    <a:alpha val="39000"/>
                  </a:srgbClr>
                </a:glow>
                <a:outerShdw blurRad="38100" dist="38100" dir="2700000" algn="tl">
                  <a:srgbClr val="000000">
                    <a:alpha val="43137"/>
                  </a:srgbClr>
                </a:outerShdw>
              </a:effectLst>
              <a:ea typeface="TSC FLi S5 TT" panose="02010609030101010101" pitchFamily="49" charset="-120"/>
            </a:endParaRPr>
          </a:p>
        </p:txBody>
      </p:sp>
      <p:sp>
        <p:nvSpPr>
          <p:cNvPr id="6" name="TextBox 5">
            <a:extLst>
              <a:ext uri="{FF2B5EF4-FFF2-40B4-BE49-F238E27FC236}">
                <a16:creationId xmlns:a16="http://schemas.microsoft.com/office/drawing/2014/main" id="{214E74AA-B646-15CC-8C16-663DFBFAE3C2}"/>
              </a:ext>
            </a:extLst>
          </p:cNvPr>
          <p:cNvSpPr txBox="1"/>
          <p:nvPr/>
        </p:nvSpPr>
        <p:spPr>
          <a:xfrm>
            <a:off x="0" y="3333750"/>
            <a:ext cx="9179859" cy="1523494"/>
          </a:xfrm>
          <a:prstGeom prst="rect">
            <a:avLst/>
          </a:prstGeom>
          <a:noFill/>
          <a:effectLst>
            <a:softEdge rad="127000"/>
          </a:effectLst>
        </p:spPr>
        <p:txBody>
          <a:bodyPr wrap="square" rtlCol="0">
            <a:spAutoFit/>
          </a:bodyPr>
          <a:lstStyle/>
          <a:p>
            <a:pPr algn="ctr"/>
            <a:r>
              <a:rPr lang="en-US" altLang="zh-TW" sz="2600" b="1" dirty="0">
                <a:solidFill>
                  <a:prstClr val="white"/>
                </a:solidFill>
                <a:effectLst>
                  <a:glow rad="190500">
                    <a:srgbClr val="8064A2">
                      <a:lumMod val="75000"/>
                      <a:alpha val="39000"/>
                    </a:srgbClr>
                  </a:glow>
                </a:effectLst>
                <a:ea typeface="TSC FLi S5 TT" panose="02010609030101010101" pitchFamily="49" charset="-120"/>
              </a:rPr>
              <a:t>Rom</a:t>
            </a:r>
            <a:r>
              <a:rPr lang="zh-TW" altLang="en-US" sz="2600" b="1" dirty="0">
                <a:solidFill>
                  <a:prstClr val="white"/>
                </a:solidFill>
                <a:effectLst>
                  <a:glow rad="190500">
                    <a:srgbClr val="8064A2">
                      <a:lumMod val="75000"/>
                      <a:alpha val="39000"/>
                    </a:srgbClr>
                  </a:glow>
                </a:effectLst>
                <a:ea typeface="TSC FLi S5 TT" panose="02010609030101010101" pitchFamily="49" charset="-120"/>
              </a:rPr>
              <a:t> </a:t>
            </a:r>
            <a:r>
              <a:rPr lang="en-US" altLang="zh-TW" sz="2600" b="1" dirty="0">
                <a:solidFill>
                  <a:prstClr val="white"/>
                </a:solidFill>
                <a:effectLst>
                  <a:glow rad="190500">
                    <a:srgbClr val="8064A2">
                      <a:lumMod val="75000"/>
                      <a:alpha val="39000"/>
                    </a:srgbClr>
                  </a:glow>
                </a:effectLst>
                <a:ea typeface="TSC FLi S5 TT" panose="02010609030101010101" pitchFamily="49" charset="-120"/>
              </a:rPr>
              <a:t>12:10; </a:t>
            </a:r>
            <a:r>
              <a:rPr lang="en-US" altLang="zh-CN" sz="2600" b="1" dirty="0">
                <a:solidFill>
                  <a:prstClr val="white"/>
                </a:solidFill>
                <a:effectLst>
                  <a:glow rad="190500">
                    <a:srgbClr val="8064A2">
                      <a:lumMod val="75000"/>
                      <a:alpha val="39000"/>
                    </a:srgbClr>
                  </a:glow>
                </a:effectLst>
                <a:ea typeface="TSC FLi S5 TT" panose="02010609030101010101" pitchFamily="49" charset="-120"/>
              </a:rPr>
              <a:t>Heb</a:t>
            </a:r>
            <a:r>
              <a:rPr lang="zh-CN" altLang="en-US" sz="2600" b="1" dirty="0">
                <a:solidFill>
                  <a:prstClr val="white"/>
                </a:solidFill>
                <a:effectLst>
                  <a:glow rad="190500">
                    <a:srgbClr val="8064A2">
                      <a:lumMod val="75000"/>
                      <a:alpha val="39000"/>
                    </a:srgbClr>
                  </a:glow>
                </a:effectLst>
                <a:ea typeface="TSC FLi S5 TT" panose="02010609030101010101" pitchFamily="49" charset="-120"/>
              </a:rPr>
              <a:t> </a:t>
            </a:r>
            <a:r>
              <a:rPr lang="en-US" altLang="zh-CN" sz="2600" b="1" dirty="0">
                <a:solidFill>
                  <a:prstClr val="white"/>
                </a:solidFill>
                <a:effectLst>
                  <a:glow rad="190500">
                    <a:srgbClr val="8064A2">
                      <a:lumMod val="75000"/>
                      <a:alpha val="39000"/>
                    </a:srgbClr>
                  </a:glow>
                </a:effectLst>
                <a:ea typeface="TSC FLi S5 TT" panose="02010609030101010101" pitchFamily="49" charset="-120"/>
              </a:rPr>
              <a:t>13:1; James</a:t>
            </a:r>
            <a:r>
              <a:rPr lang="zh-CN" altLang="en-US" sz="2600" b="1" dirty="0">
                <a:solidFill>
                  <a:prstClr val="white"/>
                </a:solidFill>
                <a:effectLst>
                  <a:glow rad="190500">
                    <a:srgbClr val="8064A2">
                      <a:lumMod val="75000"/>
                      <a:alpha val="39000"/>
                    </a:srgbClr>
                  </a:glow>
                </a:effectLst>
                <a:ea typeface="TSC FLi S5 TT" panose="02010609030101010101" pitchFamily="49" charset="-120"/>
              </a:rPr>
              <a:t> </a:t>
            </a:r>
            <a:r>
              <a:rPr lang="en-US" altLang="zh-CN" sz="2600" b="1" dirty="0">
                <a:solidFill>
                  <a:prstClr val="white"/>
                </a:solidFill>
                <a:effectLst>
                  <a:glow rad="190500">
                    <a:srgbClr val="8064A2">
                      <a:lumMod val="75000"/>
                      <a:alpha val="39000"/>
                    </a:srgbClr>
                  </a:glow>
                </a:effectLst>
                <a:ea typeface="TSC FLi S5 TT" panose="02010609030101010101" pitchFamily="49" charset="-120"/>
              </a:rPr>
              <a:t>2:8; 1 Pet 4:8; </a:t>
            </a:r>
            <a:r>
              <a:rPr lang="en-US" altLang="zh-TW" sz="2600" b="1" dirty="0">
                <a:solidFill>
                  <a:prstClr val="white"/>
                </a:solidFill>
                <a:effectLst>
                  <a:glow rad="190500">
                    <a:srgbClr val="8064A2">
                      <a:lumMod val="75000"/>
                      <a:alpha val="39000"/>
                    </a:srgbClr>
                  </a:glow>
                </a:effectLst>
                <a:ea typeface="TSC FLi S5 TT" panose="02010609030101010101" pitchFamily="49" charset="-120"/>
              </a:rPr>
              <a:t>Eph</a:t>
            </a:r>
            <a:r>
              <a:rPr lang="zh-TW" altLang="en-US" sz="2600" b="1" dirty="0">
                <a:solidFill>
                  <a:prstClr val="white"/>
                </a:solidFill>
                <a:effectLst>
                  <a:glow rad="190500">
                    <a:srgbClr val="8064A2">
                      <a:lumMod val="75000"/>
                      <a:alpha val="39000"/>
                    </a:srgbClr>
                  </a:glow>
                </a:effectLst>
                <a:ea typeface="TSC FLi S5 TT" panose="02010609030101010101" pitchFamily="49" charset="-120"/>
              </a:rPr>
              <a:t> </a:t>
            </a:r>
            <a:r>
              <a:rPr lang="en-US" altLang="zh-TW" sz="2600" b="1" dirty="0">
                <a:solidFill>
                  <a:prstClr val="white"/>
                </a:solidFill>
                <a:effectLst>
                  <a:glow rad="190500">
                    <a:srgbClr val="8064A2">
                      <a:lumMod val="75000"/>
                      <a:alpha val="39000"/>
                    </a:srgbClr>
                  </a:glow>
                </a:effectLst>
                <a:ea typeface="TSC FLi S5 TT" panose="02010609030101010101" pitchFamily="49" charset="-120"/>
              </a:rPr>
              <a:t>4:2; </a:t>
            </a:r>
            <a:r>
              <a:rPr lang="en-US" altLang="zh-CN" sz="2600" b="1" dirty="0">
                <a:solidFill>
                  <a:prstClr val="white"/>
                </a:solidFill>
                <a:effectLst>
                  <a:glow rad="190500">
                    <a:srgbClr val="8064A2">
                      <a:lumMod val="75000"/>
                      <a:alpha val="39000"/>
                    </a:srgbClr>
                  </a:glow>
                </a:effectLst>
                <a:ea typeface="TSC FLi S5 TT" panose="02010609030101010101" pitchFamily="49" charset="-120"/>
              </a:rPr>
              <a:t>Phil</a:t>
            </a:r>
            <a:r>
              <a:rPr lang="zh-CN" altLang="en-US" sz="2600" b="1" dirty="0">
                <a:solidFill>
                  <a:prstClr val="white"/>
                </a:solidFill>
                <a:effectLst>
                  <a:glow rad="190500">
                    <a:srgbClr val="8064A2">
                      <a:lumMod val="75000"/>
                      <a:alpha val="39000"/>
                    </a:srgbClr>
                  </a:glow>
                </a:effectLst>
                <a:ea typeface="TSC FLi S5 TT" panose="02010609030101010101" pitchFamily="49" charset="-120"/>
              </a:rPr>
              <a:t> </a:t>
            </a:r>
            <a:r>
              <a:rPr lang="en-US" altLang="zh-CN" sz="2600" b="1" dirty="0">
                <a:solidFill>
                  <a:prstClr val="white"/>
                </a:solidFill>
                <a:effectLst>
                  <a:glow rad="190500">
                    <a:srgbClr val="8064A2">
                      <a:lumMod val="75000"/>
                      <a:alpha val="39000"/>
                    </a:srgbClr>
                  </a:glow>
                </a:effectLst>
                <a:ea typeface="TSC FLi S5 TT" panose="02010609030101010101" pitchFamily="49" charset="-120"/>
              </a:rPr>
              <a:t>1:9;</a:t>
            </a:r>
          </a:p>
          <a:p>
            <a:pPr algn="ctr"/>
            <a:r>
              <a:rPr lang="en-US" altLang="zh-CN" sz="2600" b="1" dirty="0">
                <a:solidFill>
                  <a:prstClr val="white"/>
                </a:solidFill>
                <a:effectLst>
                  <a:glow rad="190500">
                    <a:srgbClr val="8064A2">
                      <a:lumMod val="75000"/>
                      <a:alpha val="39000"/>
                    </a:srgbClr>
                  </a:glow>
                </a:effectLst>
                <a:ea typeface="TSC FLi S5 TT" panose="02010609030101010101" pitchFamily="49" charset="-120"/>
              </a:rPr>
              <a:t>Colossians 2:2; 1 </a:t>
            </a:r>
            <a:r>
              <a:rPr lang="en-US" altLang="zh-CN" sz="2600" b="1" dirty="0" err="1">
                <a:solidFill>
                  <a:prstClr val="white"/>
                </a:solidFill>
                <a:effectLst>
                  <a:glow rad="190500">
                    <a:srgbClr val="8064A2">
                      <a:lumMod val="75000"/>
                      <a:alpha val="39000"/>
                    </a:srgbClr>
                  </a:glow>
                </a:effectLst>
                <a:ea typeface="TSC FLi S5 TT" panose="02010609030101010101" pitchFamily="49" charset="-120"/>
              </a:rPr>
              <a:t>Thes</a:t>
            </a:r>
            <a:r>
              <a:rPr lang="zh-CN" altLang="en-US" sz="2600" b="1" dirty="0">
                <a:solidFill>
                  <a:prstClr val="white"/>
                </a:solidFill>
                <a:effectLst>
                  <a:glow rad="190500">
                    <a:srgbClr val="8064A2">
                      <a:lumMod val="75000"/>
                      <a:alpha val="39000"/>
                    </a:srgbClr>
                  </a:glow>
                </a:effectLst>
                <a:ea typeface="TSC FLi S5 TT" panose="02010609030101010101" pitchFamily="49" charset="-120"/>
              </a:rPr>
              <a:t> </a:t>
            </a:r>
            <a:r>
              <a:rPr lang="en-US" altLang="zh-CN" sz="2600" b="1" dirty="0">
                <a:solidFill>
                  <a:prstClr val="white"/>
                </a:solidFill>
                <a:effectLst>
                  <a:glow rad="190500">
                    <a:srgbClr val="8064A2">
                      <a:lumMod val="75000"/>
                      <a:alpha val="39000"/>
                    </a:srgbClr>
                  </a:glow>
                </a:effectLst>
                <a:ea typeface="TSC FLi S5 TT" panose="02010609030101010101" pitchFamily="49" charset="-120"/>
              </a:rPr>
              <a:t>3:12; 1 John</a:t>
            </a:r>
            <a:r>
              <a:rPr lang="zh-CN" altLang="en-US" sz="2600" b="1" dirty="0">
                <a:solidFill>
                  <a:prstClr val="white"/>
                </a:solidFill>
                <a:effectLst>
                  <a:glow rad="190500">
                    <a:srgbClr val="8064A2">
                      <a:lumMod val="75000"/>
                      <a:alpha val="39000"/>
                    </a:srgbClr>
                  </a:glow>
                </a:effectLst>
                <a:ea typeface="TSC FLi S5 TT" panose="02010609030101010101" pitchFamily="49" charset="-120"/>
              </a:rPr>
              <a:t> </a:t>
            </a:r>
            <a:r>
              <a:rPr lang="en-US" altLang="zh-CN" sz="2600" b="1" dirty="0">
                <a:solidFill>
                  <a:prstClr val="white"/>
                </a:solidFill>
                <a:effectLst>
                  <a:glow rad="190500">
                    <a:srgbClr val="8064A2">
                      <a:lumMod val="75000"/>
                      <a:alpha val="39000"/>
                    </a:srgbClr>
                  </a:glow>
                </a:effectLst>
                <a:ea typeface="TSC FLi S5 TT" panose="02010609030101010101" pitchFamily="49" charset="-120"/>
              </a:rPr>
              <a:t>4:11</a:t>
            </a:r>
            <a:r>
              <a:rPr lang="zh-CN" altLang="en-US" sz="2600" b="1" dirty="0">
                <a:solidFill>
                  <a:prstClr val="white"/>
                </a:solidFill>
                <a:effectLst>
                  <a:glow rad="190500">
                    <a:srgbClr val="8064A2">
                      <a:lumMod val="75000"/>
                      <a:alpha val="39000"/>
                    </a:srgbClr>
                  </a:glow>
                </a:effectLst>
                <a:ea typeface="TSC FLi S5 TT" panose="02010609030101010101" pitchFamily="49" charset="-120"/>
              </a:rPr>
              <a:t>；</a:t>
            </a:r>
            <a:r>
              <a:rPr lang="en-US" altLang="zh-CN" sz="2600" b="1" dirty="0">
                <a:solidFill>
                  <a:prstClr val="white"/>
                </a:solidFill>
                <a:effectLst>
                  <a:glow rad="190500">
                    <a:srgbClr val="8064A2">
                      <a:lumMod val="75000"/>
                      <a:alpha val="39000"/>
                    </a:srgbClr>
                  </a:glow>
                </a:effectLst>
                <a:ea typeface="TSC FLi S5 TT" panose="02010609030101010101" pitchFamily="49" charset="-120"/>
              </a:rPr>
              <a:t>Jude 21</a:t>
            </a:r>
          </a:p>
          <a:p>
            <a:pPr algn="ctr"/>
            <a:endParaRPr lang="en-US" altLang="zh-CN" sz="1500" b="1" dirty="0">
              <a:solidFill>
                <a:prstClr val="white"/>
              </a:solidFill>
              <a:effectLst>
                <a:glow rad="190500">
                  <a:srgbClr val="8064A2">
                    <a:lumMod val="75000"/>
                    <a:alpha val="39000"/>
                  </a:srgbClr>
                </a:glow>
              </a:effectLst>
              <a:ea typeface="TSC FLi S5 TT" panose="02010609030101010101" pitchFamily="49" charset="-120"/>
            </a:endParaRPr>
          </a:p>
          <a:p>
            <a:pPr algn="ctr"/>
            <a:r>
              <a:rPr lang="en-US" altLang="zh-CN" sz="2600" b="1" dirty="0">
                <a:solidFill>
                  <a:prstClr val="white"/>
                </a:solidFill>
                <a:effectLst>
                  <a:glow rad="190500">
                    <a:srgbClr val="8064A2">
                      <a:lumMod val="75000"/>
                      <a:alpha val="39000"/>
                    </a:srgbClr>
                  </a:glow>
                </a:effectLst>
                <a:ea typeface="TSC FLi S5 TT" panose="02010609030101010101" pitchFamily="49" charset="-120"/>
              </a:rPr>
              <a:t>Early Church leader, Tertullian (160-220 AD) </a:t>
            </a:r>
          </a:p>
        </p:txBody>
      </p:sp>
      <p:sp>
        <p:nvSpPr>
          <p:cNvPr id="7" name="TextBox 6">
            <a:extLst>
              <a:ext uri="{FF2B5EF4-FFF2-40B4-BE49-F238E27FC236}">
                <a16:creationId xmlns:a16="http://schemas.microsoft.com/office/drawing/2014/main" id="{906DD395-2854-2307-56A1-2C4696109575}"/>
              </a:ext>
            </a:extLst>
          </p:cNvPr>
          <p:cNvSpPr txBox="1"/>
          <p:nvPr/>
        </p:nvSpPr>
        <p:spPr>
          <a:xfrm>
            <a:off x="262217" y="438150"/>
            <a:ext cx="8348383" cy="469424"/>
          </a:xfrm>
          <a:prstGeom prst="rect">
            <a:avLst/>
          </a:prstGeom>
          <a:noFill/>
        </p:spPr>
        <p:txBody>
          <a:bodyPr wrap="square" rtlCol="0">
            <a:spAutoFit/>
          </a:bodyPr>
          <a:lstStyle/>
          <a:p>
            <a:pPr>
              <a:lnSpc>
                <a:spcPct val="120000"/>
              </a:lnSpc>
            </a:pPr>
            <a:r>
              <a:rPr lang="zh-TW"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a:t>
            </a:r>
            <a:r>
              <a:rPr lang="zh-CN"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在教会中彼此相爱</a:t>
            </a:r>
            <a:r>
              <a:rPr lang="en-US" altLang="zh-CN"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Love One Another In The Church</a:t>
            </a:r>
            <a:endParaRPr lang="en-US" altLang="zh-TW"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endParaRPr>
          </a:p>
        </p:txBody>
      </p:sp>
    </p:spTree>
    <p:extLst>
      <p:ext uri="{BB962C8B-B14F-4D97-AF65-F5344CB8AC3E}">
        <p14:creationId xmlns:p14="http://schemas.microsoft.com/office/powerpoint/2010/main" val="3850417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1942" y="1047750"/>
            <a:ext cx="8805583" cy="1815882"/>
          </a:xfrm>
          <a:prstGeom prst="rect">
            <a:avLst/>
          </a:prstGeom>
          <a:noFill/>
          <a:effectLst>
            <a:softEdge rad="127000"/>
          </a:effectLst>
        </p:spPr>
        <p:txBody>
          <a:bodyPr wrap="square" rtlCol="0">
            <a:spAutoFit/>
          </a:bodyPr>
          <a:lstStyle/>
          <a:p>
            <a:r>
              <a:rPr lang="en-US" altLang="zh-TW" sz="2700" b="1" u="sng" dirty="0">
                <a:solidFill>
                  <a:prstClr val="white"/>
                </a:solidFill>
                <a:effectLst>
                  <a:glow rad="190500">
                    <a:srgbClr val="8064A2">
                      <a:lumMod val="75000"/>
                      <a:alpha val="39000"/>
                    </a:srgbClr>
                  </a:glow>
                </a:effectLst>
                <a:latin typeface="PingFang TC" panose="020B0400000000000000" pitchFamily="34" charset="-120"/>
                <a:ea typeface="PingFang TC" panose="020B0400000000000000" pitchFamily="34" charset="-120"/>
              </a:rPr>
              <a:t>2. </a:t>
            </a:r>
            <a:r>
              <a:rPr lang="zh-CN" altLang="en-US" sz="2700" b="1" u="sng" dirty="0">
                <a:solidFill>
                  <a:prstClr val="white"/>
                </a:solidFill>
                <a:effectLst>
                  <a:glow rad="190500">
                    <a:srgbClr val="8064A2">
                      <a:lumMod val="75000"/>
                      <a:alpha val="39000"/>
                    </a:srgbClr>
                  </a:glow>
                </a:effectLst>
                <a:latin typeface="PingFang TC" panose="020B0400000000000000" pitchFamily="34" charset="-120"/>
                <a:ea typeface="PingFang TC" panose="020B0400000000000000" pitchFamily="34" charset="-120"/>
              </a:rPr>
              <a:t>新榜样</a:t>
            </a:r>
            <a:endParaRPr lang="en-US" altLang="zh-CN" sz="2700" b="1" u="sng" dirty="0">
              <a:solidFill>
                <a:prstClr val="white"/>
              </a:solidFill>
              <a:effectLst>
                <a:glow rad="190500">
                  <a:srgbClr val="8064A2">
                    <a:lumMod val="75000"/>
                    <a:alpha val="39000"/>
                  </a:srgbClr>
                </a:glow>
              </a:effectLst>
              <a:latin typeface="PingFang TC" panose="020B0400000000000000" pitchFamily="34" charset="-120"/>
              <a:ea typeface="PingFang TC" panose="020B0400000000000000" pitchFamily="34" charset="-120"/>
            </a:endParaRPr>
          </a:p>
          <a:p>
            <a:r>
              <a:rPr lang="zh-CN" altLang="en-US" sz="2700" b="1" dirty="0">
                <a:solidFill>
                  <a:prstClr val="white"/>
                </a:solidFill>
                <a:effectLst>
                  <a:glow rad="190500">
                    <a:srgbClr val="8064A2">
                      <a:lumMod val="75000"/>
                      <a:alpha val="39000"/>
                    </a:srgbClr>
                  </a:glow>
                </a:effectLst>
                <a:latin typeface="PingFang TC" panose="020B0400000000000000" pitchFamily="34" charset="-120"/>
                <a:ea typeface="PingFang TC" panose="020B0400000000000000" pitchFamily="34" charset="-120"/>
              </a:rPr>
              <a:t>耶稣是我们最崇高的榜样，耶稣为他的门徒和他周围的人服务（可 </a:t>
            </a:r>
            <a:r>
              <a:rPr lang="en-US" altLang="zh-CN" sz="2700" b="1" dirty="0">
                <a:solidFill>
                  <a:prstClr val="white"/>
                </a:solidFill>
                <a:effectLst>
                  <a:glow rad="190500">
                    <a:srgbClr val="8064A2">
                      <a:lumMod val="75000"/>
                      <a:alpha val="39000"/>
                    </a:srgbClr>
                  </a:glow>
                </a:effectLst>
                <a:latin typeface="PingFang TC" panose="020B0400000000000000" pitchFamily="34" charset="-120"/>
                <a:ea typeface="PingFang TC" panose="020B0400000000000000" pitchFamily="34" charset="-120"/>
              </a:rPr>
              <a:t>10:45</a:t>
            </a:r>
            <a:r>
              <a:rPr lang="zh-CN" altLang="en-US" sz="2700" b="1" dirty="0">
                <a:solidFill>
                  <a:prstClr val="white"/>
                </a:solidFill>
                <a:effectLst>
                  <a:glow rad="190500">
                    <a:srgbClr val="8064A2">
                      <a:lumMod val="75000"/>
                      <a:alpha val="39000"/>
                    </a:srgbClr>
                  </a:glow>
                </a:effectLst>
                <a:latin typeface="PingFang TC" panose="020B0400000000000000" pitchFamily="34" charset="-120"/>
                <a:ea typeface="PingFang TC" panose="020B0400000000000000" pitchFamily="34" charset="-120"/>
              </a:rPr>
              <a:t>；约 </a:t>
            </a:r>
            <a:r>
              <a:rPr lang="en-US" altLang="zh-CN" sz="2700" b="1" dirty="0">
                <a:solidFill>
                  <a:prstClr val="white"/>
                </a:solidFill>
                <a:effectLst>
                  <a:glow rad="190500">
                    <a:srgbClr val="8064A2">
                      <a:lumMod val="75000"/>
                      <a:alpha val="39000"/>
                    </a:srgbClr>
                  </a:glow>
                </a:effectLst>
                <a:latin typeface="PingFang TC" panose="020B0400000000000000" pitchFamily="34" charset="-120"/>
                <a:ea typeface="PingFang TC" panose="020B0400000000000000" pitchFamily="34" charset="-120"/>
              </a:rPr>
              <a:t>13:1-17</a:t>
            </a:r>
            <a:r>
              <a:rPr lang="zh-CN" altLang="en-US" sz="2700" b="1" dirty="0">
                <a:solidFill>
                  <a:prstClr val="white"/>
                </a:solidFill>
                <a:effectLst>
                  <a:glow rad="190500">
                    <a:srgbClr val="8064A2">
                      <a:lumMod val="75000"/>
                      <a:alpha val="39000"/>
                    </a:srgbClr>
                  </a:glow>
                </a:effectLst>
                <a:latin typeface="PingFang TC" panose="020B0400000000000000" pitchFamily="34" charset="-120"/>
                <a:ea typeface="PingFang TC" panose="020B0400000000000000" pitchFamily="34" charset="-120"/>
              </a:rPr>
              <a:t>）以及为世人的罪牺牲献上他的生命（约一 </a:t>
            </a:r>
            <a:r>
              <a:rPr lang="en-US" altLang="zh-CN" sz="2700" b="1" dirty="0">
                <a:solidFill>
                  <a:prstClr val="white"/>
                </a:solidFill>
                <a:effectLst>
                  <a:glow rad="190500">
                    <a:srgbClr val="8064A2">
                      <a:lumMod val="75000"/>
                      <a:alpha val="39000"/>
                    </a:srgbClr>
                  </a:glow>
                </a:effectLst>
                <a:latin typeface="PingFang TC" panose="020B0400000000000000" pitchFamily="34" charset="-120"/>
                <a:ea typeface="PingFang TC" panose="020B0400000000000000" pitchFamily="34" charset="-120"/>
              </a:rPr>
              <a:t>4:10</a:t>
            </a:r>
            <a:r>
              <a:rPr lang="zh-CN" altLang="en-US" sz="2700" b="1" dirty="0">
                <a:solidFill>
                  <a:prstClr val="white"/>
                </a:solidFill>
                <a:effectLst>
                  <a:glow rad="190500">
                    <a:srgbClr val="8064A2">
                      <a:lumMod val="75000"/>
                      <a:alpha val="39000"/>
                    </a:srgbClr>
                  </a:glow>
                </a:effectLst>
                <a:latin typeface="PingFang TC" panose="020B0400000000000000" pitchFamily="34" charset="-120"/>
                <a:ea typeface="PingFang TC" panose="020B0400000000000000" pitchFamily="34" charset="-120"/>
              </a:rPr>
              <a:t>）。</a:t>
            </a:r>
            <a:endParaRPr lang="en-US" altLang="zh-TW" sz="2700" b="1" dirty="0">
              <a:solidFill>
                <a:prstClr val="white"/>
              </a:solidFill>
              <a:effectLst>
                <a:glow rad="190500">
                  <a:srgbClr val="8064A2">
                    <a:lumMod val="75000"/>
                    <a:alpha val="39000"/>
                  </a:srgbClr>
                </a:glow>
              </a:effectLst>
              <a:latin typeface="PingFang TC" panose="020B0400000000000000" pitchFamily="34" charset="-120"/>
              <a:ea typeface="PingFang TC" panose="020B0400000000000000" pitchFamily="34" charset="-120"/>
            </a:endParaRPr>
          </a:p>
        </p:txBody>
      </p:sp>
      <p:sp>
        <p:nvSpPr>
          <p:cNvPr id="4" name="TextBox 3">
            <a:extLst>
              <a:ext uri="{FF2B5EF4-FFF2-40B4-BE49-F238E27FC236}">
                <a16:creationId xmlns:a16="http://schemas.microsoft.com/office/drawing/2014/main" id="{B7DD54CD-3CD3-EDA2-3233-2295720B818D}"/>
              </a:ext>
            </a:extLst>
          </p:cNvPr>
          <p:cNvSpPr txBox="1"/>
          <p:nvPr/>
        </p:nvSpPr>
        <p:spPr>
          <a:xfrm>
            <a:off x="304800" y="2993469"/>
            <a:ext cx="8805583" cy="2015936"/>
          </a:xfrm>
          <a:prstGeom prst="rect">
            <a:avLst/>
          </a:prstGeom>
          <a:noFill/>
          <a:effectLst>
            <a:softEdge rad="127000"/>
          </a:effectLst>
        </p:spPr>
        <p:txBody>
          <a:bodyPr wrap="square" rtlCol="0">
            <a:spAutoFit/>
          </a:bodyPr>
          <a:lstStyle/>
          <a:p>
            <a:r>
              <a:rPr lang="en-US" altLang="zh-TW" sz="2500" b="1" u="sng" dirty="0">
                <a:solidFill>
                  <a:prstClr val="white"/>
                </a:solidFill>
                <a:effectLst>
                  <a:glow rad="190500">
                    <a:srgbClr val="8064A2">
                      <a:lumMod val="75000"/>
                      <a:alpha val="39000"/>
                    </a:srgbClr>
                  </a:glow>
                </a:effectLst>
                <a:latin typeface="PingFang TC" panose="020B0400000000000000" pitchFamily="34" charset="-120"/>
                <a:ea typeface="PingFang TC" panose="020B0400000000000000" pitchFamily="34" charset="-120"/>
              </a:rPr>
              <a:t>2. A New Example</a:t>
            </a:r>
            <a:endParaRPr lang="en-US" altLang="zh-CN" sz="2500" b="1" u="sng" dirty="0">
              <a:solidFill>
                <a:prstClr val="white"/>
              </a:solidFill>
              <a:effectLst>
                <a:glow rad="190500">
                  <a:srgbClr val="8064A2">
                    <a:lumMod val="75000"/>
                    <a:alpha val="39000"/>
                  </a:srgbClr>
                </a:glow>
              </a:effectLst>
              <a:latin typeface="PingFang TC" panose="020B0400000000000000" pitchFamily="34" charset="-120"/>
              <a:ea typeface="PingFang TC" panose="020B0400000000000000" pitchFamily="34" charset="-120"/>
            </a:endParaRPr>
          </a:p>
          <a:p>
            <a:r>
              <a:rPr lang="en-US" altLang="zh-CN" sz="2500" b="1" dirty="0">
                <a:solidFill>
                  <a:prstClr val="white"/>
                </a:solidFill>
                <a:effectLst>
                  <a:glow rad="190500">
                    <a:srgbClr val="8064A2">
                      <a:lumMod val="75000"/>
                      <a:alpha val="39000"/>
                    </a:srgbClr>
                  </a:glow>
                </a:effectLst>
                <a:latin typeface="PingFang TC" panose="020B0400000000000000" pitchFamily="34" charset="-120"/>
                <a:ea typeface="PingFang TC" panose="020B0400000000000000" pitchFamily="34" charset="-120"/>
              </a:rPr>
              <a:t>Jesus is our ultimate perfect example. He served His disciples and those around Him (Mark 10:45; John 13:1-17), and gave Himself as a sacrifice to redeem the sins of the world.</a:t>
            </a:r>
            <a:endParaRPr lang="en-US" altLang="zh-TW" sz="2500" b="1" dirty="0">
              <a:solidFill>
                <a:prstClr val="white"/>
              </a:solidFill>
              <a:effectLst>
                <a:glow rad="190500">
                  <a:srgbClr val="8064A2">
                    <a:lumMod val="75000"/>
                    <a:alpha val="39000"/>
                  </a:srgbClr>
                </a:glow>
              </a:effectLst>
              <a:latin typeface="PingFang TC" panose="020B0400000000000000" pitchFamily="34" charset="-120"/>
              <a:ea typeface="PingFang TC" panose="020B0400000000000000" pitchFamily="34" charset="-120"/>
            </a:endParaRPr>
          </a:p>
        </p:txBody>
      </p:sp>
      <p:sp>
        <p:nvSpPr>
          <p:cNvPr id="6" name="TextBox 5">
            <a:extLst>
              <a:ext uri="{FF2B5EF4-FFF2-40B4-BE49-F238E27FC236}">
                <a16:creationId xmlns:a16="http://schemas.microsoft.com/office/drawing/2014/main" id="{C0A00600-30D5-EB82-A411-69D70EC58B39}"/>
              </a:ext>
            </a:extLst>
          </p:cNvPr>
          <p:cNvSpPr txBox="1"/>
          <p:nvPr/>
        </p:nvSpPr>
        <p:spPr>
          <a:xfrm>
            <a:off x="262217" y="438150"/>
            <a:ext cx="8348383" cy="469424"/>
          </a:xfrm>
          <a:prstGeom prst="rect">
            <a:avLst/>
          </a:prstGeom>
          <a:noFill/>
        </p:spPr>
        <p:txBody>
          <a:bodyPr wrap="square" rtlCol="0">
            <a:spAutoFit/>
          </a:bodyPr>
          <a:lstStyle/>
          <a:p>
            <a:pPr>
              <a:lnSpc>
                <a:spcPct val="120000"/>
              </a:lnSpc>
            </a:pPr>
            <a:r>
              <a:rPr lang="zh-TW"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a:t>
            </a:r>
            <a:r>
              <a:rPr lang="zh-CN"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在教会中彼此相爱</a:t>
            </a:r>
            <a:r>
              <a:rPr lang="en-US" altLang="zh-CN"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Love One Another In The Church</a:t>
            </a:r>
            <a:endParaRPr lang="en-US" altLang="zh-TW"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endParaRPr>
          </a:p>
        </p:txBody>
      </p:sp>
    </p:spTree>
    <p:extLst>
      <p:ext uri="{BB962C8B-B14F-4D97-AF65-F5344CB8AC3E}">
        <p14:creationId xmlns:p14="http://schemas.microsoft.com/office/powerpoint/2010/main" val="169376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2217" y="1262955"/>
            <a:ext cx="8729383" cy="1384995"/>
          </a:xfrm>
          <a:prstGeom prst="rect">
            <a:avLst/>
          </a:prstGeom>
          <a:noFill/>
          <a:effectLst>
            <a:softEdge rad="127000"/>
          </a:effectLst>
        </p:spPr>
        <p:txBody>
          <a:bodyPr wrap="square" rtlCol="0">
            <a:spAutoFit/>
          </a:bodyPr>
          <a:lstStyle/>
          <a:p>
            <a:r>
              <a:rPr lang="zh-TW" altLang="en-US" sz="2800" b="1" u="sng" dirty="0">
                <a:solidFill>
                  <a:prstClr val="white"/>
                </a:solidFill>
                <a:effectLst>
                  <a:glow rad="190500">
                    <a:srgbClr val="8064A2">
                      <a:lumMod val="75000"/>
                      <a:alpha val="39000"/>
                    </a:srgbClr>
                  </a:glow>
                </a:effectLst>
                <a:ea typeface="TSC FLi S5 TT" panose="02010609030101010101" pitchFamily="49" charset="-120"/>
              </a:rPr>
              <a:t> </a:t>
            </a:r>
            <a:r>
              <a:rPr lang="en-US" altLang="zh-TW" sz="2800" b="1" u="sng" dirty="0">
                <a:solidFill>
                  <a:prstClr val="white"/>
                </a:solidFill>
                <a:effectLst>
                  <a:glow rad="190500">
                    <a:srgbClr val="8064A2">
                      <a:lumMod val="75000"/>
                      <a:alpha val="39000"/>
                    </a:srgbClr>
                  </a:glow>
                </a:effectLst>
                <a:ea typeface="TSC FLi S5 TT" panose="02010609030101010101" pitchFamily="49" charset="-120"/>
              </a:rPr>
              <a:t>3</a:t>
            </a:r>
            <a:r>
              <a:rPr lang="en-US" altLang="zh-CN" sz="2800" b="1" u="sng" dirty="0">
                <a:solidFill>
                  <a:prstClr val="white"/>
                </a:solidFill>
                <a:effectLst>
                  <a:glow rad="190500">
                    <a:srgbClr val="8064A2">
                      <a:lumMod val="75000"/>
                      <a:alpha val="39000"/>
                    </a:srgbClr>
                  </a:glow>
                </a:effectLst>
                <a:ea typeface="TSC FLi S5 TT" panose="02010609030101010101" pitchFamily="49" charset="-120"/>
              </a:rPr>
              <a:t>. </a:t>
            </a:r>
            <a:r>
              <a:rPr lang="zh-CN" altLang="en-US" sz="2800" b="1" u="sng" dirty="0">
                <a:solidFill>
                  <a:prstClr val="white"/>
                </a:solidFill>
                <a:effectLst>
                  <a:glow rad="190500">
                    <a:srgbClr val="8064A2">
                      <a:lumMod val="75000"/>
                      <a:alpha val="39000"/>
                    </a:srgbClr>
                  </a:glow>
                </a:effectLst>
                <a:ea typeface="TSC FLi S5 TT" panose="02010609030101010101" pitchFamily="49" charset="-120"/>
              </a:rPr>
              <a:t>新标志</a:t>
            </a:r>
            <a:endParaRPr lang="en-US" altLang="zh-TW" sz="2800" b="1" u="sng" dirty="0">
              <a:solidFill>
                <a:prstClr val="white"/>
              </a:solidFill>
              <a:effectLst>
                <a:glow rad="190500">
                  <a:srgbClr val="8064A2">
                    <a:lumMod val="75000"/>
                    <a:alpha val="39000"/>
                  </a:srgbClr>
                </a:glow>
              </a:effectLst>
              <a:ea typeface="TSC FLi S5 TT" panose="02010609030101010101" pitchFamily="49" charset="-120"/>
            </a:endParaRPr>
          </a:p>
          <a:p>
            <a:r>
              <a:rPr lang="en-US" altLang="zh-TW" sz="2800" b="1" dirty="0">
                <a:solidFill>
                  <a:prstClr val="white"/>
                </a:solidFill>
                <a:effectLst>
                  <a:glow rad="190500">
                    <a:srgbClr val="8064A2">
                      <a:lumMod val="75000"/>
                      <a:alpha val="39000"/>
                    </a:srgbClr>
                  </a:glow>
                </a:effectLst>
                <a:ea typeface="TSC FLi S5 TT" panose="02010609030101010101" pitchFamily="49" charset="-120"/>
              </a:rPr>
              <a:t>1970 </a:t>
            </a:r>
            <a:r>
              <a:rPr lang="zh-TW" altLang="en-US" sz="2800" b="1" dirty="0">
                <a:solidFill>
                  <a:prstClr val="white"/>
                </a:solidFill>
                <a:effectLst>
                  <a:glow rad="190500">
                    <a:srgbClr val="8064A2">
                      <a:lumMod val="75000"/>
                      <a:alpha val="39000"/>
                    </a:srgbClr>
                  </a:glow>
                </a:effectLst>
                <a:ea typeface="TSC FLi S5 TT" panose="02010609030101010101" pitchFamily="49" charset="-120"/>
              </a:rPr>
              <a:t>年春天，弗朗西斯</a:t>
            </a:r>
            <a:r>
              <a:rPr lang="en-US" altLang="zh-TW" sz="2800" b="1" dirty="0">
                <a:solidFill>
                  <a:prstClr val="white"/>
                </a:solidFill>
                <a:effectLst>
                  <a:glow rad="190500">
                    <a:srgbClr val="8064A2">
                      <a:lumMod val="75000"/>
                      <a:alpha val="39000"/>
                    </a:srgbClr>
                  </a:glow>
                </a:effectLst>
                <a:ea typeface="TSC FLi S5 TT" panose="02010609030101010101" pitchFamily="49" charset="-120"/>
              </a:rPr>
              <a:t>·</a:t>
            </a:r>
            <a:r>
              <a:rPr lang="zh-TW" altLang="en-US" sz="2800" b="1" dirty="0">
                <a:solidFill>
                  <a:prstClr val="white"/>
                </a:solidFill>
                <a:effectLst>
                  <a:glow rad="190500">
                    <a:srgbClr val="8064A2">
                      <a:lumMod val="75000"/>
                      <a:alpha val="39000"/>
                    </a:srgbClr>
                  </a:glow>
                </a:effectLst>
                <a:ea typeface="TSC FLi S5 TT" panose="02010609030101010101" pitchFamily="49" charset="-120"/>
              </a:rPr>
              <a:t>谢弗 </a:t>
            </a:r>
            <a:r>
              <a:rPr lang="en-US" altLang="zh-TW" sz="2800" b="1" dirty="0">
                <a:solidFill>
                  <a:prstClr val="white"/>
                </a:solidFill>
                <a:effectLst>
                  <a:glow rad="190500">
                    <a:srgbClr val="8064A2">
                      <a:lumMod val="75000"/>
                      <a:alpha val="39000"/>
                    </a:srgbClr>
                  </a:glow>
                </a:effectLst>
                <a:ea typeface="TSC FLi S5 TT" panose="02010609030101010101" pitchFamily="49" charset="-120"/>
              </a:rPr>
              <a:t>(1912-1984) </a:t>
            </a:r>
            <a:r>
              <a:rPr lang="zh-TW" altLang="en-US" sz="2800" b="1" dirty="0">
                <a:solidFill>
                  <a:prstClr val="white"/>
                </a:solidFill>
                <a:effectLst>
                  <a:glow rad="190500">
                    <a:srgbClr val="8064A2">
                      <a:lumMod val="75000"/>
                      <a:alpha val="39000"/>
                    </a:srgbClr>
                  </a:glow>
                </a:effectLst>
                <a:ea typeface="TSC FLi S5 TT" panose="02010609030101010101" pitchFamily="49" charset="-120"/>
              </a:rPr>
              <a:t>的信息</a:t>
            </a:r>
            <a:r>
              <a:rPr lang="en-US" altLang="zh-TW" sz="2800" b="1" dirty="0">
                <a:solidFill>
                  <a:prstClr val="white"/>
                </a:solidFill>
                <a:effectLst>
                  <a:glow rad="190500">
                    <a:srgbClr val="8064A2">
                      <a:lumMod val="75000"/>
                      <a:alpha val="39000"/>
                    </a:srgbClr>
                  </a:glow>
                </a:effectLst>
                <a:ea typeface="TSC FLi S5 TT" panose="02010609030101010101" pitchFamily="49" charset="-120"/>
              </a:rPr>
              <a:t>; </a:t>
            </a:r>
          </a:p>
          <a:p>
            <a:r>
              <a:rPr lang="en-US" altLang="zh-TW" sz="2800" b="1" dirty="0">
                <a:solidFill>
                  <a:prstClr val="white"/>
                </a:solidFill>
                <a:effectLst>
                  <a:glow rad="190500">
                    <a:srgbClr val="8064A2">
                      <a:lumMod val="75000"/>
                      <a:alpha val="39000"/>
                    </a:srgbClr>
                  </a:glow>
                </a:effectLst>
                <a:ea typeface="TSC FLi S5 TT" panose="02010609030101010101" pitchFamily="49" charset="-120"/>
              </a:rPr>
              <a:t>《</a:t>
            </a:r>
            <a:r>
              <a:rPr lang="zh-TW" altLang="en-US" sz="2800" b="1" dirty="0">
                <a:solidFill>
                  <a:prstClr val="white"/>
                </a:solidFill>
                <a:effectLst>
                  <a:glow rad="190500">
                    <a:srgbClr val="8064A2">
                      <a:lumMod val="75000"/>
                      <a:alpha val="39000"/>
                    </a:srgbClr>
                  </a:glow>
                </a:effectLst>
                <a:ea typeface="TSC FLi S5 TT" panose="02010609030101010101" pitchFamily="49" charset="-120"/>
              </a:rPr>
              <a:t>基督徒的</a:t>
            </a:r>
            <a:r>
              <a:rPr lang="zh-CN" altLang="en-US" sz="2800" b="1" dirty="0">
                <a:solidFill>
                  <a:prstClr val="white"/>
                </a:solidFill>
                <a:effectLst>
                  <a:glow rad="190500">
                    <a:srgbClr val="8064A2">
                      <a:lumMod val="75000"/>
                      <a:alpha val="39000"/>
                    </a:srgbClr>
                  </a:glow>
                </a:effectLst>
                <a:ea typeface="TSC FLi S5 TT" panose="02010609030101010101" pitchFamily="49" charset="-120"/>
              </a:rPr>
              <a:t>标志</a:t>
            </a:r>
            <a:r>
              <a:rPr lang="en-US" altLang="zh-TW" sz="2800" b="1" dirty="0">
                <a:solidFill>
                  <a:prstClr val="white"/>
                </a:solidFill>
                <a:effectLst>
                  <a:glow rad="190500">
                    <a:srgbClr val="8064A2">
                      <a:lumMod val="75000"/>
                      <a:alpha val="39000"/>
                    </a:srgbClr>
                  </a:glow>
                </a:effectLst>
                <a:ea typeface="TSC FLi S5 TT" panose="02010609030101010101" pitchFamily="49" charset="-120"/>
              </a:rPr>
              <a:t>》</a:t>
            </a:r>
            <a:r>
              <a:rPr lang="zh-TW" altLang="en-US" sz="2800" b="1" dirty="0">
                <a:solidFill>
                  <a:prstClr val="white"/>
                </a:solidFill>
                <a:effectLst>
                  <a:glow rad="190500">
                    <a:srgbClr val="8064A2">
                      <a:lumMod val="75000"/>
                      <a:alpha val="39000"/>
                    </a:srgbClr>
                  </a:glow>
                </a:effectLst>
                <a:ea typeface="TSC FLi S5 TT" panose="02010609030101010101" pitchFamily="49" charset="-120"/>
              </a:rPr>
              <a:t>（</a:t>
            </a:r>
            <a:r>
              <a:rPr lang="en-US" altLang="zh-TW" sz="2800" b="1" dirty="0">
                <a:solidFill>
                  <a:prstClr val="white"/>
                </a:solidFill>
                <a:effectLst>
                  <a:glow rad="190500">
                    <a:srgbClr val="8064A2">
                      <a:lumMod val="75000"/>
                      <a:alpha val="39000"/>
                    </a:srgbClr>
                  </a:glow>
                </a:effectLst>
                <a:ea typeface="TSC FLi S5 TT" panose="02010609030101010101" pitchFamily="49" charset="-120"/>
              </a:rPr>
              <a:t>1970, 2006</a:t>
            </a:r>
            <a:r>
              <a:rPr lang="zh-TW" altLang="en-US" sz="2800" b="1" dirty="0">
                <a:solidFill>
                  <a:prstClr val="white"/>
                </a:solidFill>
                <a:effectLst>
                  <a:glow rad="190500">
                    <a:srgbClr val="8064A2">
                      <a:lumMod val="75000"/>
                      <a:alpha val="39000"/>
                    </a:srgbClr>
                  </a:glow>
                </a:effectLst>
                <a:ea typeface="TSC FLi S5 TT" panose="02010609030101010101" pitchFamily="49" charset="-120"/>
              </a:rPr>
              <a:t>）</a:t>
            </a:r>
            <a:endParaRPr lang="en-US" altLang="zh-TW" sz="2800" b="1" dirty="0">
              <a:solidFill>
                <a:prstClr val="white"/>
              </a:solidFill>
              <a:effectLst>
                <a:glow rad="190500">
                  <a:srgbClr val="8064A2">
                    <a:lumMod val="75000"/>
                    <a:alpha val="39000"/>
                  </a:srgbClr>
                </a:glow>
              </a:effectLst>
              <a:ea typeface="TSC FLi S5 TT" panose="02010609030101010101" pitchFamily="49" charset="-120"/>
            </a:endParaRPr>
          </a:p>
        </p:txBody>
      </p:sp>
      <p:sp>
        <p:nvSpPr>
          <p:cNvPr id="2" name="TextBox 1">
            <a:extLst>
              <a:ext uri="{FF2B5EF4-FFF2-40B4-BE49-F238E27FC236}">
                <a16:creationId xmlns:a16="http://schemas.microsoft.com/office/drawing/2014/main" id="{D62E069A-65C8-E771-5D84-E76ED46495C9}"/>
              </a:ext>
            </a:extLst>
          </p:cNvPr>
          <p:cNvSpPr txBox="1"/>
          <p:nvPr/>
        </p:nvSpPr>
        <p:spPr>
          <a:xfrm>
            <a:off x="262217" y="438150"/>
            <a:ext cx="8348383" cy="469424"/>
          </a:xfrm>
          <a:prstGeom prst="rect">
            <a:avLst/>
          </a:prstGeom>
          <a:noFill/>
        </p:spPr>
        <p:txBody>
          <a:bodyPr wrap="square" rtlCol="0">
            <a:spAutoFit/>
          </a:bodyPr>
          <a:lstStyle/>
          <a:p>
            <a:pPr>
              <a:lnSpc>
                <a:spcPct val="120000"/>
              </a:lnSpc>
            </a:pPr>
            <a:r>
              <a:rPr lang="zh-TW"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a:t>
            </a:r>
            <a:r>
              <a:rPr lang="zh-CN"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在教会中彼此相爱</a:t>
            </a:r>
            <a:r>
              <a:rPr lang="en-US" altLang="zh-CN"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Love One Another In The Church</a:t>
            </a:r>
            <a:endParaRPr lang="en-US" altLang="zh-TW"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endParaRPr>
          </a:p>
        </p:txBody>
      </p:sp>
      <p:sp>
        <p:nvSpPr>
          <p:cNvPr id="3" name="TextBox 2">
            <a:extLst>
              <a:ext uri="{FF2B5EF4-FFF2-40B4-BE49-F238E27FC236}">
                <a16:creationId xmlns:a16="http://schemas.microsoft.com/office/drawing/2014/main" id="{176A8FF9-8C40-CE27-5D37-608ADBF9896E}"/>
              </a:ext>
            </a:extLst>
          </p:cNvPr>
          <p:cNvSpPr txBox="1"/>
          <p:nvPr/>
        </p:nvSpPr>
        <p:spPr>
          <a:xfrm>
            <a:off x="262217" y="3181350"/>
            <a:ext cx="8729384" cy="1384995"/>
          </a:xfrm>
          <a:prstGeom prst="rect">
            <a:avLst/>
          </a:prstGeom>
          <a:noFill/>
          <a:effectLst>
            <a:softEdge rad="127000"/>
          </a:effectLst>
        </p:spPr>
        <p:txBody>
          <a:bodyPr wrap="square" rtlCol="0">
            <a:spAutoFit/>
          </a:bodyPr>
          <a:lstStyle/>
          <a:p>
            <a:r>
              <a:rPr lang="zh-TW" altLang="en-US" sz="2800" b="1" u="sng" dirty="0">
                <a:solidFill>
                  <a:prstClr val="white"/>
                </a:solidFill>
                <a:effectLst>
                  <a:glow rad="190500">
                    <a:srgbClr val="8064A2">
                      <a:lumMod val="75000"/>
                      <a:alpha val="39000"/>
                    </a:srgbClr>
                  </a:glow>
                </a:effectLst>
                <a:ea typeface="TSC FLi S5 TT" panose="02010609030101010101" pitchFamily="49" charset="-120"/>
              </a:rPr>
              <a:t> </a:t>
            </a:r>
            <a:r>
              <a:rPr lang="en-US" altLang="zh-TW" sz="2800" b="1" u="sng" dirty="0">
                <a:solidFill>
                  <a:prstClr val="white"/>
                </a:solidFill>
                <a:effectLst>
                  <a:glow rad="190500">
                    <a:srgbClr val="8064A2">
                      <a:lumMod val="75000"/>
                      <a:alpha val="39000"/>
                    </a:srgbClr>
                  </a:glow>
                </a:effectLst>
                <a:ea typeface="TSC FLi S5 TT" panose="02010609030101010101" pitchFamily="49" charset="-120"/>
              </a:rPr>
              <a:t>3</a:t>
            </a:r>
            <a:r>
              <a:rPr lang="en-US" altLang="zh-CN" sz="2800" b="1" u="sng" dirty="0">
                <a:solidFill>
                  <a:prstClr val="white"/>
                </a:solidFill>
                <a:effectLst>
                  <a:glow rad="190500">
                    <a:srgbClr val="8064A2">
                      <a:lumMod val="75000"/>
                      <a:alpha val="39000"/>
                    </a:srgbClr>
                  </a:glow>
                </a:effectLst>
                <a:ea typeface="TSC FLi S5 TT" panose="02010609030101010101" pitchFamily="49" charset="-120"/>
              </a:rPr>
              <a:t>. A New Mark</a:t>
            </a:r>
            <a:endParaRPr lang="en-US" altLang="zh-TW" sz="2800" b="1" u="sng" dirty="0">
              <a:solidFill>
                <a:prstClr val="white"/>
              </a:solidFill>
              <a:effectLst>
                <a:glow rad="190500">
                  <a:srgbClr val="8064A2">
                    <a:lumMod val="75000"/>
                    <a:alpha val="39000"/>
                  </a:srgbClr>
                </a:glow>
              </a:effectLst>
              <a:ea typeface="TSC FLi S5 TT" panose="02010609030101010101" pitchFamily="49" charset="-120"/>
            </a:endParaRPr>
          </a:p>
          <a:p>
            <a:r>
              <a:rPr lang="en-US" altLang="zh-TW" sz="2800" b="1" dirty="0">
                <a:solidFill>
                  <a:prstClr val="white"/>
                </a:solidFill>
                <a:effectLst>
                  <a:glow rad="190500">
                    <a:srgbClr val="8064A2">
                      <a:lumMod val="75000"/>
                      <a:alpha val="39000"/>
                    </a:srgbClr>
                  </a:glow>
                </a:effectLst>
                <a:ea typeface="TSC FLi S5 TT" panose="02010609030101010101" pitchFamily="49" charset="-120"/>
              </a:rPr>
              <a:t>Spring of 1970 – sermon by Francis Schaeffer (1912-1984);</a:t>
            </a:r>
          </a:p>
          <a:p>
            <a:r>
              <a:rPr lang="en-US" altLang="zh-TW" sz="2800" b="1" dirty="0">
                <a:solidFill>
                  <a:prstClr val="white"/>
                </a:solidFill>
                <a:effectLst>
                  <a:glow rad="190500">
                    <a:srgbClr val="8064A2">
                      <a:lumMod val="75000"/>
                      <a:alpha val="39000"/>
                    </a:srgbClr>
                  </a:glow>
                </a:effectLst>
                <a:ea typeface="TSC FLi S5 TT" panose="02010609030101010101" pitchFamily="49" charset="-120"/>
              </a:rPr>
              <a:t>“The Mark of the Christian” (InterVarsity, 1970, 2006)</a:t>
            </a:r>
          </a:p>
        </p:txBody>
      </p:sp>
    </p:spTree>
    <p:extLst>
      <p:ext uri="{BB962C8B-B14F-4D97-AF65-F5344CB8AC3E}">
        <p14:creationId xmlns:p14="http://schemas.microsoft.com/office/powerpoint/2010/main" val="3683271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599" y="1339155"/>
            <a:ext cx="8763001" cy="1384995"/>
          </a:xfrm>
          <a:prstGeom prst="rect">
            <a:avLst/>
          </a:prstGeom>
          <a:noFill/>
          <a:effectLst>
            <a:softEdge rad="127000"/>
          </a:effectLst>
        </p:spPr>
        <p:txBody>
          <a:bodyPr wrap="square" rtlCol="0">
            <a:spAutoFit/>
          </a:bodyPr>
          <a:lstStyle/>
          <a:p>
            <a:r>
              <a:rPr lang="en-US" altLang="zh-TW" sz="2800" b="1" u="sng" dirty="0">
                <a:solidFill>
                  <a:prstClr val="white"/>
                </a:solidFill>
                <a:effectLst>
                  <a:glow rad="190500">
                    <a:srgbClr val="8064A2">
                      <a:lumMod val="75000"/>
                      <a:alpha val="39000"/>
                    </a:srgbClr>
                  </a:glow>
                </a:effectLst>
                <a:ea typeface="TSC FLi S5 TT" panose="02010609030101010101" pitchFamily="49" charset="-120"/>
              </a:rPr>
              <a:t>4. </a:t>
            </a:r>
            <a:r>
              <a:rPr lang="zh-CN" altLang="en-US" sz="2800" b="1" u="sng" dirty="0">
                <a:solidFill>
                  <a:prstClr val="white"/>
                </a:solidFill>
                <a:effectLst>
                  <a:glow rad="190500">
                    <a:srgbClr val="8064A2">
                      <a:lumMod val="75000"/>
                      <a:alpha val="39000"/>
                    </a:srgbClr>
                  </a:glow>
                </a:effectLst>
                <a:ea typeface="TSC FLi S5 TT" panose="02010609030101010101" pitchFamily="49" charset="-120"/>
              </a:rPr>
              <a:t>在教会中彰显我们的爱</a:t>
            </a:r>
            <a:endParaRPr lang="en-US" altLang="zh-TW" sz="2800" b="1" u="sng" dirty="0">
              <a:solidFill>
                <a:prstClr val="white"/>
              </a:solidFill>
              <a:effectLst>
                <a:glow rad="190500">
                  <a:srgbClr val="8064A2">
                    <a:lumMod val="75000"/>
                    <a:alpha val="39000"/>
                  </a:srgbClr>
                </a:glow>
              </a:effectLst>
              <a:ea typeface="TSC FLi S5 TT" panose="02010609030101010101" pitchFamily="49" charset="-120"/>
            </a:endParaRPr>
          </a:p>
          <a:p>
            <a:r>
              <a:rPr lang="zh-TW" altLang="en-US" sz="2800" b="1" dirty="0">
                <a:solidFill>
                  <a:prstClr val="white"/>
                </a:solidFill>
                <a:effectLst>
                  <a:glow rad="190500">
                    <a:srgbClr val="8064A2">
                      <a:lumMod val="75000"/>
                      <a:alpha val="39000"/>
                    </a:srgbClr>
                  </a:glow>
                </a:effectLst>
                <a:ea typeface="TSC FLi S5 TT" panose="02010609030101010101" pitchFamily="49" charset="-120"/>
              </a:rPr>
              <a:t>耶鲁大学的校长</a:t>
            </a:r>
            <a:r>
              <a:rPr lang="zh-TW" altLang="en-US" sz="2800" b="1" i="1" dirty="0">
                <a:solidFill>
                  <a:prstClr val="white"/>
                </a:solidFill>
                <a:effectLst>
                  <a:glow rad="190500">
                    <a:srgbClr val="8064A2">
                      <a:lumMod val="75000"/>
                      <a:alpha val="39000"/>
                    </a:srgbClr>
                  </a:glow>
                </a:effectLst>
                <a:ea typeface="TSC FLi S5 TT" panose="02010609030101010101" pitchFamily="49" charset="-120"/>
              </a:rPr>
              <a:t>提摩太德怀特</a:t>
            </a:r>
            <a:r>
              <a:rPr lang="zh-TW" altLang="en-US" sz="2800" b="1" dirty="0">
                <a:solidFill>
                  <a:prstClr val="white"/>
                </a:solidFill>
                <a:effectLst>
                  <a:glow rad="190500">
                    <a:srgbClr val="8064A2">
                      <a:lumMod val="75000"/>
                      <a:alpha val="39000"/>
                    </a:srgbClr>
                  </a:glow>
                </a:effectLst>
                <a:ea typeface="TSC FLi S5 TT" panose="02010609030101010101" pitchFamily="49" charset="-120"/>
              </a:rPr>
              <a:t>牧师</a:t>
            </a:r>
            <a:r>
              <a:rPr lang="en-US" altLang="zh-TW" sz="2800" b="1" dirty="0">
                <a:solidFill>
                  <a:prstClr val="white"/>
                </a:solidFill>
                <a:effectLst>
                  <a:glow rad="190500">
                    <a:srgbClr val="8064A2">
                      <a:lumMod val="75000"/>
                      <a:alpha val="39000"/>
                    </a:srgbClr>
                  </a:glow>
                </a:effectLst>
                <a:ea typeface="TSC FLi S5 TT" panose="02010609030101010101" pitchFamily="49" charset="-120"/>
              </a:rPr>
              <a:t> (Timothy Dwight, 1752-1817) </a:t>
            </a:r>
            <a:r>
              <a:rPr lang="zh-CN" altLang="en-US" sz="2800" b="1" dirty="0">
                <a:solidFill>
                  <a:prstClr val="white"/>
                </a:solidFill>
                <a:effectLst>
                  <a:glow rad="190500">
                    <a:srgbClr val="8064A2">
                      <a:lumMod val="75000"/>
                      <a:alpha val="39000"/>
                    </a:srgbClr>
                  </a:glow>
                </a:effectLst>
                <a:ea typeface="TSC FLi S5 TT" panose="02010609030101010101" pitchFamily="49" charset="-120"/>
              </a:rPr>
              <a:t>写了这一首关于教会的赞美诗：</a:t>
            </a:r>
            <a:endParaRPr lang="en-US" altLang="zh-TW" sz="2800" b="1" dirty="0">
              <a:solidFill>
                <a:prstClr val="white"/>
              </a:solidFill>
              <a:effectLst>
                <a:glow rad="190500">
                  <a:srgbClr val="8064A2">
                    <a:lumMod val="75000"/>
                    <a:alpha val="39000"/>
                  </a:srgbClr>
                </a:glow>
              </a:effectLst>
              <a:ea typeface="TSC FLi S5 TT" panose="02010609030101010101" pitchFamily="49" charset="-120"/>
            </a:endParaRPr>
          </a:p>
        </p:txBody>
      </p:sp>
      <p:sp>
        <p:nvSpPr>
          <p:cNvPr id="2" name="TextBox 1">
            <a:extLst>
              <a:ext uri="{FF2B5EF4-FFF2-40B4-BE49-F238E27FC236}">
                <a16:creationId xmlns:a16="http://schemas.microsoft.com/office/drawing/2014/main" id="{71F705A9-3C9B-EB18-0058-7857C936EDD6}"/>
              </a:ext>
            </a:extLst>
          </p:cNvPr>
          <p:cNvSpPr txBox="1"/>
          <p:nvPr/>
        </p:nvSpPr>
        <p:spPr>
          <a:xfrm>
            <a:off x="262217" y="438150"/>
            <a:ext cx="8348383" cy="469424"/>
          </a:xfrm>
          <a:prstGeom prst="rect">
            <a:avLst/>
          </a:prstGeom>
          <a:noFill/>
        </p:spPr>
        <p:txBody>
          <a:bodyPr wrap="square" rtlCol="0">
            <a:spAutoFit/>
          </a:bodyPr>
          <a:lstStyle/>
          <a:p>
            <a:pPr>
              <a:lnSpc>
                <a:spcPct val="120000"/>
              </a:lnSpc>
            </a:pPr>
            <a:r>
              <a:rPr lang="zh-TW"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a:t>
            </a:r>
            <a:r>
              <a:rPr lang="zh-CN"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在教会中彼此相爱</a:t>
            </a:r>
            <a:r>
              <a:rPr lang="en-US" altLang="zh-CN"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Love One Another In The Church</a:t>
            </a:r>
            <a:endParaRPr lang="en-US" altLang="zh-TW"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endParaRPr>
          </a:p>
        </p:txBody>
      </p:sp>
      <p:sp>
        <p:nvSpPr>
          <p:cNvPr id="3" name="TextBox 2">
            <a:extLst>
              <a:ext uri="{FF2B5EF4-FFF2-40B4-BE49-F238E27FC236}">
                <a16:creationId xmlns:a16="http://schemas.microsoft.com/office/drawing/2014/main" id="{B7C34FFA-E486-7602-7E90-E93497E96FCB}"/>
              </a:ext>
            </a:extLst>
          </p:cNvPr>
          <p:cNvSpPr txBox="1"/>
          <p:nvPr/>
        </p:nvSpPr>
        <p:spPr>
          <a:xfrm>
            <a:off x="228600" y="3105150"/>
            <a:ext cx="8653184" cy="1384995"/>
          </a:xfrm>
          <a:prstGeom prst="rect">
            <a:avLst/>
          </a:prstGeom>
          <a:noFill/>
          <a:effectLst>
            <a:softEdge rad="127000"/>
          </a:effectLst>
        </p:spPr>
        <p:txBody>
          <a:bodyPr wrap="square" rtlCol="0">
            <a:spAutoFit/>
          </a:bodyPr>
          <a:lstStyle/>
          <a:p>
            <a:r>
              <a:rPr lang="en-US" altLang="zh-TW" sz="2800" b="1" u="sng" dirty="0">
                <a:solidFill>
                  <a:prstClr val="white"/>
                </a:solidFill>
                <a:effectLst>
                  <a:glow rad="190500">
                    <a:srgbClr val="8064A2">
                      <a:lumMod val="75000"/>
                      <a:alpha val="39000"/>
                    </a:srgbClr>
                  </a:glow>
                </a:effectLst>
                <a:ea typeface="TSC FLi S5 TT" panose="02010609030101010101" pitchFamily="49" charset="-120"/>
              </a:rPr>
              <a:t>4. </a:t>
            </a:r>
            <a:r>
              <a:rPr lang="en-US" altLang="zh-CN" sz="2800" b="1" u="sng" dirty="0">
                <a:solidFill>
                  <a:prstClr val="white"/>
                </a:solidFill>
                <a:effectLst>
                  <a:glow rad="190500">
                    <a:srgbClr val="8064A2">
                      <a:lumMod val="75000"/>
                      <a:alpha val="39000"/>
                    </a:srgbClr>
                  </a:glow>
                </a:effectLst>
                <a:ea typeface="TSC FLi S5 TT" panose="02010609030101010101" pitchFamily="49" charset="-120"/>
              </a:rPr>
              <a:t>Manifesting our love in the Church</a:t>
            </a:r>
            <a:endParaRPr lang="en-US" altLang="zh-TW" sz="2800" b="1" u="sng" dirty="0">
              <a:solidFill>
                <a:prstClr val="white"/>
              </a:solidFill>
              <a:effectLst>
                <a:glow rad="190500">
                  <a:srgbClr val="8064A2">
                    <a:lumMod val="75000"/>
                    <a:alpha val="39000"/>
                  </a:srgbClr>
                </a:glow>
              </a:effectLst>
              <a:ea typeface="TSC FLi S5 TT" panose="02010609030101010101" pitchFamily="49" charset="-120"/>
            </a:endParaRPr>
          </a:p>
          <a:p>
            <a:r>
              <a:rPr lang="en-US" altLang="zh-TW" sz="2800" b="1" dirty="0">
                <a:solidFill>
                  <a:prstClr val="white"/>
                </a:solidFill>
                <a:effectLst>
                  <a:glow rad="190500">
                    <a:srgbClr val="8064A2">
                      <a:lumMod val="75000"/>
                      <a:alpha val="39000"/>
                    </a:srgbClr>
                  </a:glow>
                </a:effectLst>
                <a:ea typeface="TSC FLi S5 TT" panose="02010609030101010101" pitchFamily="49" charset="-120"/>
              </a:rPr>
              <a:t>Yale president, Timothy Dwight (1752-1817), wrote a hymn about the Church:</a:t>
            </a:r>
          </a:p>
        </p:txBody>
      </p:sp>
    </p:spTree>
    <p:extLst>
      <p:ext uri="{BB962C8B-B14F-4D97-AF65-F5344CB8AC3E}">
        <p14:creationId xmlns:p14="http://schemas.microsoft.com/office/powerpoint/2010/main" val="664163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59" y="666751"/>
            <a:ext cx="9179859" cy="2246769"/>
          </a:xfrm>
          <a:prstGeom prst="rect">
            <a:avLst/>
          </a:prstGeom>
          <a:noFill/>
          <a:effectLst>
            <a:softEdge rad="127000"/>
          </a:effectLst>
        </p:spPr>
        <p:txBody>
          <a:bodyPr wrap="square" rtlCol="0">
            <a:spAutoFit/>
          </a:bodyPr>
          <a:lstStyle/>
          <a:p>
            <a:pPr algn="ctr"/>
            <a:endParaRPr lang="en-US" altLang="zh-TW" sz="28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endParaRPr>
          </a:p>
          <a:p>
            <a:pPr algn="ctr"/>
            <a:r>
              <a:rPr lang="zh-CN" altLang="en-US" sz="28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rPr>
              <a:t>神啊，我爱你的教会！</a:t>
            </a:r>
            <a:endParaRPr lang="en-US" altLang="zh-CN" sz="28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endParaRPr>
          </a:p>
          <a:p>
            <a:pPr algn="ctr"/>
            <a:r>
              <a:rPr lang="zh-CN" altLang="en-US" sz="28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rPr>
              <a:t>她的墙在你面前，</a:t>
            </a:r>
          </a:p>
          <a:p>
            <a:pPr algn="ctr"/>
            <a:r>
              <a:rPr lang="zh-CN" altLang="en-US" sz="28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rPr>
              <a:t>她是你的亲爱的眼中的瞳仁，</a:t>
            </a:r>
          </a:p>
          <a:p>
            <a:pPr algn="ctr"/>
            <a:r>
              <a:rPr lang="zh-CN" altLang="en-US" sz="2800" b="1" dirty="0">
                <a:solidFill>
                  <a:prstClr val="white"/>
                </a:solidFill>
                <a:effectLst>
                  <a:glow rad="190500">
                    <a:srgbClr val="8064A2">
                      <a:lumMod val="75000"/>
                      <a:alpha val="39000"/>
                    </a:srgbClr>
                  </a:glow>
                </a:effectLst>
                <a:latin typeface="Monotype Corsiva" panose="03010101010201010101" pitchFamily="66" charset="0"/>
                <a:ea typeface="TSC FLi S5 TT" panose="02010609030101010101" pitchFamily="49" charset="-120"/>
              </a:rPr>
              <a:t>她是刻在你的手上。</a:t>
            </a:r>
          </a:p>
        </p:txBody>
      </p:sp>
      <p:sp>
        <p:nvSpPr>
          <p:cNvPr id="2" name="TextBox 1">
            <a:extLst>
              <a:ext uri="{FF2B5EF4-FFF2-40B4-BE49-F238E27FC236}">
                <a16:creationId xmlns:a16="http://schemas.microsoft.com/office/drawing/2014/main" id="{FAE9EB34-904B-FC07-9B43-0822868EC956}"/>
              </a:ext>
            </a:extLst>
          </p:cNvPr>
          <p:cNvSpPr txBox="1"/>
          <p:nvPr/>
        </p:nvSpPr>
        <p:spPr>
          <a:xfrm>
            <a:off x="262217" y="438150"/>
            <a:ext cx="8348383" cy="469424"/>
          </a:xfrm>
          <a:prstGeom prst="rect">
            <a:avLst/>
          </a:prstGeom>
          <a:noFill/>
        </p:spPr>
        <p:txBody>
          <a:bodyPr wrap="square" rtlCol="0">
            <a:spAutoFit/>
          </a:bodyPr>
          <a:lstStyle/>
          <a:p>
            <a:pPr>
              <a:lnSpc>
                <a:spcPct val="120000"/>
              </a:lnSpc>
            </a:pPr>
            <a:r>
              <a:rPr lang="zh-TW"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a:t>
            </a:r>
            <a:r>
              <a:rPr lang="zh-CN" altLang="en-US"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在教会中彼此相爱</a:t>
            </a:r>
            <a:r>
              <a:rPr lang="en-US" altLang="zh-CN"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rPr>
              <a:t>  Love One Another In The Church</a:t>
            </a:r>
            <a:endParaRPr lang="en-US" altLang="zh-TW" sz="2200" dirty="0">
              <a:solidFill>
                <a:prstClr val="white"/>
              </a:solidFill>
              <a:effectLst>
                <a:glow rad="101600">
                  <a:srgbClr val="F79646">
                    <a:lumMod val="50000"/>
                    <a:alpha val="51000"/>
                  </a:srgbClr>
                </a:glow>
                <a:outerShdw blurRad="38100" dist="38100" dir="2700000" algn="tl">
                  <a:srgbClr val="000000">
                    <a:alpha val="43137"/>
                  </a:srgbClr>
                </a:outerShdw>
              </a:effectLst>
              <a:ea typeface="TSC FYankai L5 TT" pitchFamily="49" charset="-120"/>
            </a:endParaRPr>
          </a:p>
        </p:txBody>
      </p:sp>
      <p:sp>
        <p:nvSpPr>
          <p:cNvPr id="3" name="TextBox 2">
            <a:extLst>
              <a:ext uri="{FF2B5EF4-FFF2-40B4-BE49-F238E27FC236}">
                <a16:creationId xmlns:a16="http://schemas.microsoft.com/office/drawing/2014/main" id="{9E78D922-E85F-6401-171F-C001D44CC642}"/>
              </a:ext>
            </a:extLst>
          </p:cNvPr>
          <p:cNvSpPr txBox="1"/>
          <p:nvPr/>
        </p:nvSpPr>
        <p:spPr>
          <a:xfrm>
            <a:off x="-31054" y="3094239"/>
            <a:ext cx="9144000" cy="1815882"/>
          </a:xfrm>
          <a:prstGeom prst="rect">
            <a:avLst/>
          </a:prstGeom>
          <a:noFill/>
          <a:effectLst>
            <a:softEdge rad="127000"/>
          </a:effectLst>
        </p:spPr>
        <p:txBody>
          <a:bodyPr wrap="square" rtlCol="0">
            <a:spAutoFit/>
          </a:bodyPr>
          <a:lstStyle/>
          <a:p>
            <a:pPr algn="ctr"/>
            <a:r>
              <a:rPr lang="en-US" altLang="zh-TW" sz="2800" b="1" dirty="0">
                <a:solidFill>
                  <a:prstClr val="white"/>
                </a:solidFill>
                <a:effectLst>
                  <a:glow rad="190500">
                    <a:srgbClr val="8064A2">
                      <a:lumMod val="75000"/>
                      <a:alpha val="39000"/>
                    </a:srgbClr>
                  </a:glow>
                </a:effectLst>
                <a:ea typeface="TSC FLi S5 TT" panose="02010609030101010101" pitchFamily="49" charset="-120"/>
              </a:rPr>
              <a:t>I love Thy Church, O God</a:t>
            </a:r>
          </a:p>
          <a:p>
            <a:pPr algn="ctr"/>
            <a:r>
              <a:rPr lang="en-US" altLang="zh-CN" sz="2800" b="1" dirty="0">
                <a:solidFill>
                  <a:prstClr val="white"/>
                </a:solidFill>
                <a:effectLst>
                  <a:glow rad="190500">
                    <a:srgbClr val="8064A2">
                      <a:lumMod val="75000"/>
                      <a:alpha val="39000"/>
                    </a:srgbClr>
                  </a:glow>
                </a:effectLst>
                <a:ea typeface="TSC FLi S5 TT" panose="02010609030101010101" pitchFamily="49" charset="-120"/>
              </a:rPr>
              <a:t>Her walls before Thee stand</a:t>
            </a:r>
          </a:p>
          <a:p>
            <a:pPr algn="ctr"/>
            <a:r>
              <a:rPr lang="en-US" altLang="zh-CN" sz="2800" b="1" dirty="0">
                <a:solidFill>
                  <a:prstClr val="white"/>
                </a:solidFill>
                <a:effectLst>
                  <a:glow rad="190500">
                    <a:srgbClr val="8064A2">
                      <a:lumMod val="75000"/>
                      <a:alpha val="39000"/>
                    </a:srgbClr>
                  </a:glow>
                </a:effectLst>
                <a:ea typeface="TSC FLi S5 TT" panose="02010609030101010101" pitchFamily="49" charset="-120"/>
              </a:rPr>
              <a:t>Dear as the apple of Thine eye</a:t>
            </a:r>
          </a:p>
          <a:p>
            <a:pPr algn="ctr"/>
            <a:r>
              <a:rPr lang="en-US" altLang="zh-CN" sz="2800" b="1" dirty="0">
                <a:solidFill>
                  <a:prstClr val="white"/>
                </a:solidFill>
                <a:effectLst>
                  <a:glow rad="190500">
                    <a:srgbClr val="8064A2">
                      <a:lumMod val="75000"/>
                      <a:alpha val="39000"/>
                    </a:srgbClr>
                  </a:glow>
                </a:effectLst>
                <a:ea typeface="TSC FLi S5 TT" panose="02010609030101010101" pitchFamily="49" charset="-120"/>
              </a:rPr>
              <a:t>And graven on Thy hand</a:t>
            </a:r>
            <a:endParaRPr lang="zh-CN" altLang="en-US" sz="2800" b="1" dirty="0">
              <a:solidFill>
                <a:prstClr val="white"/>
              </a:solidFill>
              <a:effectLst>
                <a:glow rad="190500">
                  <a:srgbClr val="8064A2">
                    <a:lumMod val="75000"/>
                    <a:alpha val="39000"/>
                  </a:srgbClr>
                </a:glow>
              </a:effectLst>
              <a:ea typeface="TSC FLi S5 TT" panose="02010609030101010101" pitchFamily="49" charset="-120"/>
            </a:endParaRPr>
          </a:p>
        </p:txBody>
      </p:sp>
    </p:spTree>
    <p:extLst>
      <p:ext uri="{BB962C8B-B14F-4D97-AF65-F5344CB8AC3E}">
        <p14:creationId xmlns:p14="http://schemas.microsoft.com/office/powerpoint/2010/main" val="1559823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2558</TotalTime>
  <Words>2025</Words>
  <Application>Microsoft Office PowerPoint</Application>
  <PresentationFormat>On-screen Show (16:9)</PresentationFormat>
  <Paragraphs>108</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PingFang TC</vt:lpstr>
      <vt:lpstr>TSC FLi S5 TT</vt:lpstr>
      <vt:lpstr>TSC FYankai L5 TT</vt:lpstr>
      <vt:lpstr>Arial</vt:lpstr>
      <vt:lpstr>Calibri</vt:lpstr>
      <vt:lpstr>Century Gothic</vt:lpstr>
      <vt:lpstr>Monotype Corsiva</vt:lpstr>
      <vt:lpstr>Papyrus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Memphis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Esther</dc:creator>
  <cp:lastModifiedBy>Tar Chen</cp:lastModifiedBy>
  <cp:revision>72</cp:revision>
  <dcterms:created xsi:type="dcterms:W3CDTF">2016-01-04T19:35:27Z</dcterms:created>
  <dcterms:modified xsi:type="dcterms:W3CDTF">2024-01-18T20:32:07Z</dcterms:modified>
</cp:coreProperties>
</file>