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0" r:id="rId2"/>
    <p:sldId id="263" r:id="rId3"/>
    <p:sldId id="257" r:id="rId4"/>
    <p:sldId id="259" r:id="rId5"/>
    <p:sldId id="280" r:id="rId6"/>
    <p:sldId id="279" r:id="rId7"/>
    <p:sldId id="266" r:id="rId8"/>
    <p:sldId id="267" r:id="rId9"/>
    <p:sldId id="271" r:id="rId10"/>
    <p:sldId id="261" r:id="rId11"/>
    <p:sldId id="272" r:id="rId12"/>
    <p:sldId id="278" r:id="rId13"/>
    <p:sldId id="281" r:id="rId14"/>
    <p:sldId id="274" r:id="rId15"/>
    <p:sldId id="283" r:id="rId16"/>
    <p:sldId id="284" r:id="rId17"/>
    <p:sldId id="282" r:id="rId18"/>
    <p:sldId id="273" r:id="rId19"/>
    <p:sldId id="262" r:id="rId20"/>
    <p:sldId id="277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05FC7-D294-8A4C-B213-ABDDC9D183E5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442B3-71CA-964A-99A7-5311AF03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442B3-71CA-964A-99A7-5311AF03CC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8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Tgod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Moses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442B3-71CA-964A-99A7-5311AF03CC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Tgod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Moses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442B3-71CA-964A-99A7-5311AF03CC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5F6F-DC06-C949-9ADB-C1009DA5A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CC3C7-A89D-8942-BD9D-4AD51DC4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6E51B-0893-0044-81C8-9BB7AEBE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C1B09-ACBA-4F46-9285-89F01C17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3C0E0-F407-DE49-8C25-4812204E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C286-69A6-8442-BDD4-841200C1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1D4FA-6E2F-9747-8EED-81A70615F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9762A-55E7-1245-87E4-77D82E58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E905-CEAF-AE41-977F-F9A2EBB6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C0BF4-CBAD-5B4B-9C2D-FC712055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B0401-8C08-FF4A-8D54-B6AB5A410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0BBB6-A095-6A4F-A99D-0239147B5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389DF-13CC-E94C-8D7C-00766A51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0714B-0D8B-9F4E-8F0F-63263F46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6AF9F-B5FC-9945-AD8B-5F8E2BF9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2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01C9-4B17-7C43-8ACF-4D063E6C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E46FB-B035-A94D-A976-205EE91E6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5102-9EF0-ED41-9048-B0E63A7E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A521-5BFD-784F-BF40-8994BE3C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997E-327B-154B-93F5-FDB3053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62D8-7E97-534D-90CC-6A6B3A221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A4BB3-A2F0-E54A-9AB9-66B31B1DB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31FD9-8BBD-5748-A856-46010B60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71E-991F-C84E-B9FC-E228024C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9E761-E238-B649-A15C-52F4184D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87C0-FE63-B24B-9DC6-0B19F341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0E89-2DA6-C342-81B0-BD7F9301B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8762F-CC46-4545-A54B-DF7442B43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F31A4-A6DF-FE46-81A5-7162D05E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493EB-20BB-3540-9532-1851CC7F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DAA36-14C9-D641-BDC9-1339F78B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8566-5FD8-F440-AADF-FD1ABFD5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3E358-BC6C-C248-A6B3-1E9CBEA77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D7D6F-7CEC-CD48-8703-2F2B8B5B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1DC9F-1704-5848-A2E6-9B292A386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8EF54E-A5BB-B243-8794-A298A1933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864B4-2542-DD4F-BAC5-53E2E726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37526-1123-D34C-A1FC-A56BBF86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999F31-7B21-8345-A7C9-BC92A932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3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1331-12F0-BE4C-B1F2-518BDBB1F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EEBAF-20C8-0240-A602-883924E3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567FA-C43A-AC4E-8E46-42C3D062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5C11C-0436-374F-BB5B-32BCA936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9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F893A-6ED9-D246-A42A-1195C7D1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29A57-62C9-C045-AD12-0034E9A5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A503C-EA3D-1C45-A593-9995B29C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1E40-5874-F343-8546-54479119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0B6D3-157D-5848-8F83-58D70D01E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7B211-12CC-F047-87BE-0307DFD76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73496-89B5-324B-A0C6-CC63CE42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4B8F7-F003-A340-9F34-8B969BB2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1A171-6B5F-2841-9EEC-F2723FF9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524C-B55B-7945-8C34-BE4DCC84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DEDD4-5C8A-6441-8B0C-2E461F9E4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8A678-8182-754F-8DA1-9560DE32E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B279E-1F08-054E-9309-7DFD8208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91C53-0CF8-0A4E-8B0C-EF050A85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EFCB3-6E8C-8B41-BEBA-535BBB19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4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7D1CA-AECC-EF48-8C31-05226E73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5C4B9-EB0C-DD40-9E6C-48060CE9A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75C18-E54B-224D-B807-80CEF901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479A-6D62-B341-AA6B-DC8238618331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72ABC-0D3A-0F4C-A477-0749718D6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4E3D1-D7FF-3A42-8979-8B78D74DF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1790-3879-0A4A-BCE1-AAC1AE69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B3%95%E8%80%81" TargetMode="External"/><Relationship Id="rId2" Type="http://schemas.openxmlformats.org/officeDocument/2006/relationships/hyperlink" Target="https://zh.wikipedia.org/wiki/%E5%8F%A4%E5%9F%83%E5%8F%8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4%BC%9A%E5%B9%95" TargetMode="External"/><Relationship Id="rId5" Type="http://schemas.openxmlformats.org/officeDocument/2006/relationships/hyperlink" Target="https://zh.wikipedia.org/wiki/%E8%A5%BF%E5%A5%88%E5%8D%8A%E5%B2%9B" TargetMode="External"/><Relationship Id="rId4" Type="http://schemas.openxmlformats.org/officeDocument/2006/relationships/hyperlink" Target="https://zh.wikipedia.org/wiki/%E9%80%BE%E8%B6%8A%E7%AF%8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3967-B102-9140-A1FD-72ECB85C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Kai" pitchFamily="2" charset="-122"/>
                <a:ea typeface="Kai" pitchFamily="2" charset="-122"/>
              </a:rPr>
              <a:t>圣山下拜偶像</a:t>
            </a:r>
            <a:br>
              <a:rPr lang="en-US" dirty="0"/>
            </a:br>
            <a:r>
              <a:rPr lang="en-US" dirty="0"/>
              <a:t>Faithlessness at the Mountain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BBE57-2F14-D143-873C-042F9CE54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Kai" pitchFamily="2" charset="-122"/>
                <a:ea typeface="Kai" pitchFamily="2" charset="-122"/>
              </a:rPr>
              <a:t>1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）神被扭曲 </a:t>
            </a:r>
            <a:endParaRPr lang="en-US" altLang="zh-CN" b="1" dirty="0">
              <a:latin typeface="Kai" pitchFamily="2" charset="-122"/>
              <a:ea typeface="Kai" pitchFamily="2" charset="-122"/>
            </a:endParaRPr>
          </a:p>
          <a:p>
            <a:pPr marL="0" indent="0">
              <a:buNone/>
            </a:pPr>
            <a:r>
              <a:rPr lang="en-US" dirty="0"/>
              <a:t>Idol-worshipers distort the worship of God  ( Ex.32:1-6)</a:t>
            </a:r>
          </a:p>
          <a:p>
            <a:pPr marL="0" indent="0">
              <a:buNone/>
            </a:pPr>
            <a:r>
              <a:rPr lang="en-US" altLang="zh-CN" b="1" dirty="0">
                <a:latin typeface="Kai" pitchFamily="2" charset="-122"/>
                <a:ea typeface="Kai" pitchFamily="2" charset="-122"/>
              </a:rPr>
              <a:t>2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）神的审判</a:t>
            </a:r>
            <a:endParaRPr lang="en-US" altLang="zh-CN" b="1" dirty="0">
              <a:latin typeface="Kai" pitchFamily="2" charset="-122"/>
              <a:ea typeface="Kai" pitchFamily="2" charset="-122"/>
            </a:endParaRPr>
          </a:p>
          <a:p>
            <a:pPr marL="0" indent="0">
              <a:buNone/>
            </a:pPr>
            <a:r>
              <a:rPr lang="en-US" dirty="0"/>
              <a:t>Idol-worshipers deserve the judgment of God (Ex.32:7-14)</a:t>
            </a:r>
          </a:p>
          <a:p>
            <a:pPr marL="0" indent="0">
              <a:buNone/>
            </a:pPr>
            <a:r>
              <a:rPr lang="en-US" altLang="zh-CN" dirty="0">
                <a:latin typeface="Kai" pitchFamily="2" charset="-122"/>
                <a:ea typeface="Kai" pitchFamily="2" charset="-122"/>
              </a:rPr>
              <a:t>3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）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神的恩典</a:t>
            </a:r>
            <a:endParaRPr lang="en-US" altLang="zh-CN" b="1" dirty="0">
              <a:latin typeface="Kai" pitchFamily="2" charset="-122"/>
              <a:ea typeface="Kai" pitchFamily="2" charset="-122"/>
            </a:endParaRPr>
          </a:p>
          <a:p>
            <a:pPr marL="0" indent="0">
              <a:buNone/>
            </a:pPr>
            <a:r>
              <a:rPr lang="en-US" dirty="0"/>
              <a:t>Idol-worshipers depend on the grace of God (Ex.34:1, 4-9)</a:t>
            </a:r>
          </a:p>
        </p:txBody>
      </p:sp>
    </p:spTree>
    <p:extLst>
      <p:ext uri="{BB962C8B-B14F-4D97-AF65-F5344CB8AC3E}">
        <p14:creationId xmlns:p14="http://schemas.microsoft.com/office/powerpoint/2010/main" val="1094368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97B8-3E6B-D24D-80FA-82FFA488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051" y="46037"/>
            <a:ext cx="10515600" cy="1199103"/>
          </a:xfrm>
        </p:spPr>
        <p:txBody>
          <a:bodyPr/>
          <a:lstStyle/>
          <a:p>
            <a:pPr algn="ctr"/>
            <a:r>
              <a:rPr lang="zh-CN" altLang="en-US" sz="3600" dirty="0">
                <a:latin typeface="Kai" pitchFamily="2" charset="-122"/>
                <a:ea typeface="Kai" pitchFamily="2" charset="-122"/>
              </a:rPr>
              <a:t>（二）</a:t>
            </a:r>
            <a:r>
              <a:rPr lang="zh-CN" altLang="en-US" sz="3600" b="1" dirty="0">
                <a:latin typeface="Kai" pitchFamily="2" charset="-122"/>
                <a:ea typeface="Kai" pitchFamily="2" charset="-122"/>
              </a:rPr>
              <a:t>神的审判</a:t>
            </a:r>
            <a:br>
              <a:rPr lang="en-US" altLang="zh-CN" b="1" dirty="0">
                <a:latin typeface="Kai" pitchFamily="2" charset="-122"/>
                <a:ea typeface="Kai" pitchFamily="2" charset="-122"/>
              </a:rPr>
            </a:br>
            <a:r>
              <a:rPr lang="en-US" sz="2400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32:7-14</a:t>
            </a:r>
            <a:endParaRPr lang="en-US" sz="2400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F9ED-2128-9A45-8D0D-FF6AB5ED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吩 咐 摩 西 说 ： 下 去 罢 ， 因 为 你 的 百 姓 ， 就 是 你 从 埃 及 地 领 出 来 的 ， 已 经 败 坏 了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他 们 快 快 偏 离 了 我 所 吩 咐 的 道 ， 为 自 己 铸 了 一 只 牛 犊 ， 向 他 下 拜 献 祭 ， 说 ： 以 色 列 阿 ， 这 就 是 领 你 出 埃 及 地 的 神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对 摩 西 说 ： 我 看 这 百 姓 真 是 硬 着 颈 项 的 百 姓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10 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你 且 由 着 我 ， 我 要 向 他 们 发 烈 怒 ， 将 他 们 灭 绝 ， 使 你 的 後 裔 成 为 大 国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11 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便 恳 求 耶 和 华 ─ 他 的 神 说 ： 耶 和 华 阿 ， 你 为 甚 麽 向 你 的 百 姓 发 烈 怒 呢 ？ 这 百 姓 是 你 用 大 力 和 大 能 的 手 从 埃 及 地 领 出 来 的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12 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为 甚 麽 使 埃 及 人 议 论 说 他 领 他 们 出 去 ， 是 要 降 祸 与 他 们 ， 把 他 们 杀 在 山 中 ， 将 他 们 从 地 上 除 灭 ？ 求 你 转 意 ， 不 发 你 的 烈 怒 ， 後 悔 ， 不 降 祸 与 你 的 百 姓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求 你 记 念 你 的 仆 人 亚 伯 拉 罕 、 以 撒 、 以 色 列 。 你 曾 指 着 自 己 起 誓 说 ： 我 必 使 你 们 的 後 裔 像 天 上 的 星 那 样 多 ， 并 且 我 所 应 许 的 这 全 地 ， 必 给 你 们 的 後 裔 ， 他 们 要 永 远 承 受 为 业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於 是 耶 和 华 後 悔 ， 不 把 所 说 的 祸 降 与 他 的 百 姓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0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97B8-3E6B-D24D-80FA-82FFA488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（二）</a:t>
            </a:r>
            <a:r>
              <a:rPr lang="en-US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32:7-14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F9ED-2128-9A45-8D0D-FF6AB5ED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耶 和 华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吩 咐 摩 西 说 ： 下 去 罢 ， 因 为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你 的 百 姓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， 就 是 你 从 埃 及 地 领 出 来 的 ， 已 经 败 坏 了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他 们 快 快 偏 离 了 我 所 吩 咐 的 道 ， 为 自 己 铸 了 一 只 牛 犊 ， 向 他 下 拜 献 祭 ， 说 ： 以 色 列 阿 ， 这 就 是 领 你 出 埃 及 地 的 神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对 摩 西 说 ： 我 看 这 百 姓 真 是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硬 着 颈 项 的 百 姓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。</a:t>
            </a:r>
          </a:p>
          <a:p>
            <a:endParaRPr lang="en-US" altLang="zh-CN" b="1" baseline="30000" dirty="0">
              <a:solidFill>
                <a:srgbClr val="FF0000"/>
              </a:solidFill>
              <a:latin typeface="Kai" pitchFamily="2" charset="-122"/>
              <a:ea typeface="Kai" pitchFamily="2" charset="-122"/>
            </a:endParaRPr>
          </a:p>
          <a:p>
            <a:endParaRPr lang="en-US" dirty="0">
              <a:latin typeface="Kai" pitchFamily="2" charset="-122"/>
              <a:ea typeface="Kai" pitchFamily="2" charset="-122"/>
            </a:endParaRPr>
          </a:p>
          <a:p>
            <a:r>
              <a:rPr lang="zh-CN" altLang="en-US" b="1" dirty="0">
                <a:latin typeface="Kai" pitchFamily="2" charset="-122"/>
                <a:ea typeface="Kai" pitchFamily="2" charset="-122"/>
              </a:rPr>
              <a:t>（徒七</a:t>
            </a:r>
            <a:r>
              <a:rPr lang="en-US" b="1" dirty="0">
                <a:latin typeface="Kai" pitchFamily="2" charset="-122"/>
                <a:ea typeface="Kai" pitchFamily="2" charset="-122"/>
              </a:rPr>
              <a:t>51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）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你们这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硬着颈项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心与耳未受割礼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的人，常时抗拒圣灵；你们的祖宗怎样，你们也怎样。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069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8F4B-88AD-564F-85E2-C3FE1D54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baseline="30000" dirty="0">
                <a:latin typeface="Kai" pitchFamily="2" charset="-122"/>
                <a:ea typeface="Kai" pitchFamily="2" charset="-122"/>
              </a:rPr>
              <a:t>11 </a:t>
            </a:r>
            <a:r>
              <a:rPr lang="zh-CN" altLang="en-US" sz="3200" dirty="0">
                <a:latin typeface="Kai" pitchFamily="2" charset="-122"/>
                <a:ea typeface="Kai" pitchFamily="2" charset="-122"/>
              </a:rPr>
              <a:t>摩 西 便 </a:t>
            </a:r>
            <a:r>
              <a:rPr lang="zh-CN" altLang="en-US" sz="32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恳 求</a:t>
            </a:r>
            <a:r>
              <a:rPr lang="zh-CN" altLang="en-US" sz="3200" dirty="0">
                <a:latin typeface="Kai" pitchFamily="2" charset="-122"/>
                <a:ea typeface="Kai" pitchFamily="2" charset="-122"/>
              </a:rPr>
              <a:t> 耶 和 华 ─ 他 的 神 说 ： 耶 和 华 阿 ， 你 为 甚 麽 向 </a:t>
            </a:r>
            <a:r>
              <a:rPr lang="zh-CN" altLang="en-US" sz="32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你 的 百 姓 </a:t>
            </a:r>
            <a:r>
              <a:rPr lang="zh-CN" altLang="en-US" sz="3200" dirty="0">
                <a:latin typeface="Kai" pitchFamily="2" charset="-122"/>
                <a:ea typeface="Kai" pitchFamily="2" charset="-122"/>
              </a:rPr>
              <a:t>发 烈 怒 呢 ？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4A70-81FA-CF46-B0A2-E961BEAE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001"/>
          </a:xfrm>
        </p:spPr>
        <p:txBody>
          <a:bodyPr>
            <a:normAutofit/>
          </a:bodyPr>
          <a:lstStyle/>
          <a:p>
            <a:br>
              <a:rPr lang="zh-CN" altLang="en-US" dirty="0">
                <a:latin typeface="Kai" pitchFamily="2" charset="-122"/>
                <a:ea typeface="Kai" pitchFamily="2" charset="-122"/>
              </a:rPr>
            </a:b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r>
              <a:rPr lang="en-US" altLang="zh-CN" b="1" dirty="0"/>
              <a:t>【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来七</a:t>
            </a:r>
            <a:r>
              <a:rPr lang="en-US" b="1" dirty="0">
                <a:latin typeface="Kai" pitchFamily="2" charset="-122"/>
                <a:ea typeface="Kai" pitchFamily="2" charset="-122"/>
              </a:rPr>
              <a:t>25</a:t>
            </a:r>
            <a:r>
              <a:rPr lang="en-US" altLang="zh-CN" b="1" dirty="0">
                <a:latin typeface="Kai" pitchFamily="2" charset="-122"/>
                <a:ea typeface="Kai" pitchFamily="2" charset="-122"/>
              </a:rPr>
              <a:t>】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凡靠着祂进到神面前的人，祂都能拯救到底；因为祂是长远活着，替他们祈求</a:t>
            </a:r>
            <a:r>
              <a:rPr lang="zh-CN" altLang="en-US" dirty="0"/>
              <a:t>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6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97B8-3E6B-D24D-80FA-82FFA488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（二）</a:t>
            </a:r>
            <a:r>
              <a:rPr lang="en-US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32:7-14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F9ED-2128-9A45-8D0D-FF6AB5ED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10 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你 且 由 着 我 ， 我 要 向 他 们 发 烈 怒 ， 将 他 们 灭 绝 ， 使 你 的 後 裔 成 为 大 国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11 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便 恳 求 耶 和 华 ─ 他 的 神 说 ： 耶 和 华 阿 ， 你 为 甚 麽 向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你 的 百 姓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发 烈 怒 呢 ？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这 百 姓 是 你 用 大 力 和 大 能 的 手 从 埃 及 地 领 出 来 的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12 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为 甚 麽 使 埃 及 人 议 论 说 他 领 他 们 出 去 ， 是 要 降 祸 与 他 们 ， 把 他 们 杀 在 山 中 ， 将 他 们 从 地 上 除 灭 ？ 求 你 转 意 ， 不 发 你 的 烈 怒 ， 後 悔 ， 不 降 祸 与 你 的 百 姓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13 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求 你 记 念 你 的 仆 人 亚 伯 拉 罕 、 以 撒 、 以 色 列 。 你 曾 指 着 自 己 起 誓 说 ： 我 必 使 你 们 的 後 裔 像 天 上 的 星 那 样 多 ， 并 且 我 所 应 许 的 这 全 地 ， 必 给 你 们 的 後 裔 ， 他 们 要 永 远 承 受 为 业 。</a:t>
            </a:r>
            <a:endParaRPr lang="en-US" altLang="zh-CN" dirty="0">
              <a:solidFill>
                <a:srgbClr val="FF0000"/>
              </a:solidFill>
              <a:latin typeface="Kai" pitchFamily="2" charset="-122"/>
              <a:ea typeface="Kai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Kai" pitchFamily="2" charset="-122"/>
              <a:ea typeface="Kai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5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052B-0413-7E4D-9D32-95971FBD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14 </a:t>
            </a:r>
            <a:r>
              <a:rPr lang="zh-CN" altLang="en-US" sz="4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於 是 耶 和 华 後 悔 ， 不 把 所 说 的 祸 降 与 他 的 百 姓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。</a:t>
            </a:r>
            <a:b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C5DF-626C-764C-B543-7D03AA0BA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latin typeface="Kai" pitchFamily="2" charset="-122"/>
                <a:ea typeface="Kai" pitchFamily="2" charset="-122"/>
              </a:rPr>
              <a:t>【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诗三十</a:t>
            </a:r>
            <a:r>
              <a:rPr lang="en-US" b="1" dirty="0">
                <a:latin typeface="Kai" pitchFamily="2" charset="-122"/>
                <a:ea typeface="Kai" pitchFamily="2" charset="-122"/>
              </a:rPr>
              <a:t>5</a:t>
            </a:r>
            <a:r>
              <a:rPr lang="en-US" altLang="zh-CN" b="1" dirty="0">
                <a:latin typeface="Kai" pitchFamily="2" charset="-122"/>
                <a:ea typeface="Kai" pitchFamily="2" charset="-122"/>
              </a:rPr>
              <a:t>】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因为，祂的怒气不过是转眼之间，祂的恩典乃是一生之久。一宿虽然有哭泣，早晨便必欢呼。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17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41AD-89DB-ED43-8241-4CFE1A9E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" pitchFamily="2" charset="-122"/>
                <a:ea typeface="Kai" pitchFamily="2" charset="-122"/>
              </a:rPr>
              <a:t>摩西与神的对话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-1</a:t>
            </a:r>
            <a:br>
              <a:rPr lang="en-US" altLang="zh-CN" dirty="0">
                <a:latin typeface="Kai" pitchFamily="2" charset="-122"/>
                <a:ea typeface="Kai" pitchFamily="2" charset="-122"/>
              </a:rPr>
            </a:br>
            <a:r>
              <a:rPr lang="zh-CN" altLang="en-US" sz="2400" dirty="0">
                <a:latin typeface="Kai" pitchFamily="2" charset="-122"/>
                <a:ea typeface="Kai" pitchFamily="2" charset="-122"/>
              </a:rPr>
              <a:t>出 埃 及 記 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33</a:t>
            </a:r>
            <a:endParaRPr lang="en-US" sz="2400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7325-A822-CC49-8CDF-25F4A117D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进 会 幕 的 时 候 ， 云 柱 降 下 来 ， 立 在 会 幕 的 门 前 ， 耶 和 华 便 与 摩 西 说 话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10 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众 百 姓 看 见 云 柱 立 在 会 幕 门 前 ， 就 都 起 来 ， 各 人 在 自 己 帐 棚 的 门 口 下 拜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11 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耶 和 华 与 摩 西 面 对 面 说 话 ， 好 像 人 与 朋 友 说 话 一 般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。 摩 西 转 到 营 里 去 ， 惟 有 他 的 帮 手 ─ 一 个 少 年 人 嫩 的 儿 子 约 书 亚 不 离 开 会 幕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12 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对 耶 和 华 说 ： 你 吩 咐 我 说 ： 将 这 百 姓 领 上 去 ， 却 没 有 叫 我 知 道 你 要 打 发 谁 与 我 同 去 ， 只 说 ： 我 按 你 的 名 认 识 你 ， 你 在 我 眼 前 也 蒙 了 恩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13 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我 如 今 若 在 你 眼 前 蒙 恩 ， 求 你 将 你 的 道 指 示 我 ， 使 我 可 以 认 识 你 ， 好 在 你 眼 前 蒙 恩 。 求 你 想 到 这 民 是 你 的 民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14 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耶 和 华 说 ： 我 必 亲 自 和 你 同 去 ， 使 你 得 安 息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说 ： 你 若 不 亲 自 和 我 同 去 ， 就 不 要 把 我 们 从 这 里 领 上 去 </a:t>
            </a:r>
            <a:r>
              <a:rPr lang="zh-CN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21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08DE-B7D7-6249-86BB-8352FC99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" pitchFamily="2" charset="-122"/>
                <a:ea typeface="Kai" pitchFamily="2" charset="-122"/>
              </a:rPr>
              <a:t>摩西与神的对话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-2</a:t>
            </a:r>
            <a:br>
              <a:rPr lang="en-US" altLang="zh-CN" dirty="0">
                <a:latin typeface="Kai" pitchFamily="2" charset="-122"/>
                <a:ea typeface="Kai" pitchFamily="2" charset="-122"/>
              </a:rPr>
            </a:br>
            <a:r>
              <a:rPr lang="zh-CN" altLang="en-US" sz="2400" dirty="0">
                <a:latin typeface="Kai" pitchFamily="2" charset="-122"/>
                <a:ea typeface="Kai" pitchFamily="2" charset="-122"/>
              </a:rPr>
              <a:t>（出 埃 及 記 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33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）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22E2-8E81-E449-8B31-B3156A998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对 摩 西 说 ： 你 这 所 求 的 我 也 要 行 ； 因 为 你 在 我 眼 前 蒙 了 恩 ， 并 且 我 按 你 的 名 认 识 你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说 ： 求 你 显 出 你 的 荣 耀 给 我 看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说 ： 我 要 显 我 一 切 的 恩 慈 ， 在 你 面 前 经 过 ， 宣 告 我 的 名 。 我 要 恩 待 谁 就 恩 待 谁 ； 要 怜 悯 谁 就 怜 悯 谁 ；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20 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又 说 ： 你 不 能 看 见 我 的 面 ， 因 为 人 见 我 的 面 不 能 存 活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21 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说 ： 看 哪 ， 在 我 这 里 有 地 方 ， 你 要 站 在 磐 石 上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22 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我 的 荣 耀 经 过 的 时 候 ， 我 必 将 你 放 在 磐 石 穴 中 ， 用 我 的 手 遮 掩 你 ， 等 我 过 去 ，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然 後 我 要 将 我 的 手 收 回 ， 你 就 得 见 我 的 背 ， 却 不 得 见 我 的 面 </a:t>
            </a:r>
            <a:r>
              <a:rPr lang="zh-CN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2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0BB9-6595-F04F-961B-80934AD5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Kai" pitchFamily="2" charset="-122"/>
                <a:ea typeface="Kai" pitchFamily="2" charset="-122"/>
              </a:rPr>
              <a:t>摩西与神的对话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-3</a:t>
            </a:r>
            <a:br>
              <a:rPr lang="en-US" altLang="zh-CN" dirty="0">
                <a:latin typeface="Kai" pitchFamily="2" charset="-122"/>
                <a:ea typeface="Kai" pitchFamily="2" charset="-122"/>
              </a:rPr>
            </a:br>
            <a:r>
              <a:rPr lang="zh-CN" altLang="en-US" sz="2400" dirty="0">
                <a:latin typeface="Kai" pitchFamily="2" charset="-122"/>
                <a:ea typeface="Kai" pitchFamily="2" charset="-122"/>
              </a:rPr>
              <a:t>（出 埃 及 記 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32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）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6D5B-D750-084D-85E3-58515BD99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31 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回 到 耶 和 华 那 里 ， 说 ： 唉 ！ 这 百 姓 犯 了 大 罪 ， 为 自 己 做 了 金 像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32 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倘 或 你 肯 赦 免 他 们 的 罪 </a:t>
            </a:r>
            <a:r>
              <a:rPr lang="en-US" altLang="zh-CN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… …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不 然 ， 求 你 从 你 所 写 的 册 上 涂 抹 我 的 名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对 摩 西 说 ： 谁 得 罪 我 ， 我 就 从 我 的 册 上 涂 抹 谁 的 名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现 在 你 去 领 这 百 姓 ， 往 我 所 告 诉 你 的 地 方 去 ， 我 的 使 者 必 在 你 前 面 引 路 ； 只 是 到 我 追 讨 的 日 子 ， 我 必 追 讨 他 们 的 罪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杀 百 姓 的 缘 故 是 因 他 们 同 亚 伦 做 了 牛 犊 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92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F201-D7E8-FA4D-ADF6-81EF1344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92100"/>
            <a:ext cx="10515600" cy="730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09D4-ECD9-444E-BCF4-9476A972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转 身 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下 山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， 手 里 拿 着 两 块 法 版 。 这 版 是 两 面 写 的 ， 这 面 那 面 都 有 字 ，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16 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是 神 的 工 作 ， 字 是 神 写 的 ， 刻 在 版 上 。</a:t>
            </a:r>
          </a:p>
          <a:p>
            <a:pPr marL="0" indent="0">
              <a:buNone/>
            </a:pPr>
            <a:endParaRPr lang="zh-CN" altLang="en-US" dirty="0">
              <a:latin typeface="Kai" pitchFamily="2" charset="-122"/>
              <a:ea typeface="Kai" pitchFamily="2" charset="-122"/>
            </a:endParaRP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挨 近 营 前 就 看 见 牛 犊 ， 又 看 见 人 跳 舞 ， 便 发 烈 怒 ， 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把 两 块 版 扔 在 山 下 摔 碎 了 ，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20 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又 将 他 们 所 铸 的 牛 犊 用 火 焚 烧 ， 磨 得 粉 碎 ， 撒 在 水 面 上 ， 叫 以 色 列 人 喝 。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pPr marL="0" indent="0">
              <a:buNone/>
            </a:pPr>
            <a:endParaRPr lang="zh-CN" altLang="en-US" dirty="0">
              <a:latin typeface="Kai" pitchFamily="2" charset="-122"/>
              <a:ea typeface="Kai" pitchFamily="2" charset="-122"/>
            </a:endParaRP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21 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对 亚 伦 说 ： 这 百 姓 向 你 做 了 甚 麽 ？ 你 竟 使 他 们 陷 在 大 罪 里 ！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22 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亚 伦 说 ： 求 我 主 不 要 发 烈 怒 。 这 百 姓 专 於 作 恶 ， 是 你 知 道 的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他 们 对 我 说 ： 你 为 我 们 做 神 像 ， 可 以 在 我 们 前 面 引 路 ； 因 为 领 我 们 出 埃 及 地 的 那 个 摩 西 ， 我 们 不 知 道 他 遭 了 甚 麽 事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我 对 他 们 说 ： 凡 有 金 环 的 可 以 摘 下 来 ， 他 们 就 给 了 我 。 我 把 金 环 扔 在 火 中 ， 这 牛 犊 便 出 来 了 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endParaRPr lang="en-US" altLang="zh-CN" b="1" baseline="30000" dirty="0">
              <a:latin typeface="Kai" pitchFamily="2" charset="-122"/>
              <a:ea typeface="Kai" pitchFamily="2" charset="-122"/>
            </a:endParaRP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26 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就 站 在 营 门 中 ， 说 ： 凡 属 耶 和 华 的 ， 都 要 到 我 这 里 来 ！ 於 是 利 未 的 子 孙 都 到 他 那 里 聚 集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他 对 他 们 说 ： 耶 和 华 ─ 以 色 列 的 神 这 样 说 ： 你 们 各 人 把 刀 跨 在 腰 间 ， 在 营 中 往 来 ， 从 这 门 到 那 门 ， 各 人 杀 他 的 弟 兄 与 同 伴 并 邻 舍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利 未 的 子 孙 照 摩 西 的 话 行 了 。 那 一 天 百 姓 中 被 杀 的 约 有 三 千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3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025E-9765-774A-A61A-54FEAF16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latin typeface="Kai" pitchFamily="2" charset="-122"/>
                <a:ea typeface="Kai" pitchFamily="2" charset="-122"/>
              </a:rPr>
              <a:t>（三）神的恩典</a:t>
            </a:r>
            <a:br>
              <a:rPr lang="en-US" altLang="zh-CN" b="1" dirty="0">
                <a:latin typeface="Kai" pitchFamily="2" charset="-122"/>
                <a:ea typeface="Kai" pitchFamily="2" charset="-122"/>
              </a:rPr>
            </a:br>
            <a:r>
              <a:rPr lang="en-US" sz="2400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34:1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，</a:t>
            </a:r>
            <a:r>
              <a:rPr lang="en-US" altLang="zh-CN" sz="2400" dirty="0">
                <a:latin typeface="Kai" pitchFamily="2" charset="-122"/>
                <a:ea typeface="Kai" pitchFamily="2" charset="-122"/>
              </a:rPr>
              <a:t>4-9</a:t>
            </a:r>
            <a:endParaRPr lang="en-US" sz="2400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32106-CD79-1246-977E-3DB75A30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b="1" dirty="0">
                <a:latin typeface="Kai" pitchFamily="2" charset="-122"/>
                <a:ea typeface="Kai" pitchFamily="2" charset="-122"/>
              </a:rPr>
              <a:t>1. 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吩 咐 摩 西 说 ： 你 要 凿 出 两 块 石 版 ， 和 先 前 你 摔 碎 的 那 版 一 样 ； 其 上 的 字 我 要 写 在 这 版 上 。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endParaRPr lang="en-US" dirty="0">
              <a:latin typeface="Kai" pitchFamily="2" charset="-122"/>
              <a:ea typeface="Kai" pitchFamily="2" charset="-122"/>
            </a:endParaRP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就 凿 出 两 块 石 版 ， 和 先 前 的 一 样 。 清 晨 起 来 ， 照 耶 和 华 所 吩 咐 的 上 西 乃 山 去 ， 手 里 拿 着 两 块 石 版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在 云 中 降 临 ， 和 摩 西 一 同 站 在 那 里 ， 宣 告 耶 和 华 的 名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6 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在 他 面 前 宣 告 说 ： 耶 和 华 ， 耶 和 华 ， 是 有 怜 悯 有 恩 典 的 神 ， 不 轻 易 发 怒 ， 并 有 丰 盛 的 慈 爱 和 诚 实 ，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为 千 万 人 存 留 慈 爱 ， 赦 免 罪 孽 、 过 犯 ， 和 罪 恶 ， 万 不 以 有 罪 的 为 无 罪 ， 必 追 讨 他 的 罪 ， 自 父 及 子 ， 直 到 三 、 四 代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急 忙 伏 地 下 拜 ，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说 ： 主 阿 ， 我 若 在 你 眼 前 蒙 恩 ， 求 你 在 我 们 中 间 同 行 ， 因 为 这 是 硬 着 颈 项 的 百 姓 。 又 求 你 赦 免 我 们 的 罪 孽 和 罪 恶 ， 以 我 们 为 你 的 产 业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5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7C0C-D4AA-064E-94CC-0BDC8AD4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E5F1-D1AB-F74A-8A2C-E89A62625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被壓迫者在</a:t>
            </a:r>
            <a:r>
              <a:rPr lang="zh-CN" altLang="en-US" u="sng" dirty="0">
                <a:latin typeface="Kai" pitchFamily="2" charset="-122"/>
                <a:ea typeface="Kai" pitchFamily="2" charset="-122"/>
                <a:hlinkClick r:id="rId2" tooltip="古埃及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古埃及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的生活（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1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拯救者的預備（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2-4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耶和華懲罰壓迫選民的</a:t>
            </a:r>
            <a:r>
              <a:rPr lang="zh-CN" altLang="en-US" u="sng" dirty="0">
                <a:latin typeface="Kai" pitchFamily="2" charset="-122"/>
                <a:ea typeface="Kai" pitchFamily="2" charset="-122"/>
                <a:hlinkClick r:id="rId3" tooltip="法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法老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5-11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  <a:hlinkClick r:id="rId4" tooltip="逾越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逾越節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與出埃及（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12-14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曠野的旅程（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15-18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在</a:t>
            </a:r>
            <a:r>
              <a:rPr lang="zh-CN" altLang="en-US" u="sng" dirty="0">
                <a:latin typeface="Kai" pitchFamily="2" charset="-122"/>
                <a:ea typeface="Kai" pitchFamily="2" charset="-122"/>
                <a:hlinkClick r:id="rId5" tooltip="西奈半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西奈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立約（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19-24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有關崇拜及會幕的指示（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25-31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盟約的破壞與重定（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32-35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r>
              <a:rPr lang="zh-CN" altLang="en-US" u="sng" dirty="0">
                <a:latin typeface="Kai" pitchFamily="2" charset="-122"/>
                <a:ea typeface="Kai" pitchFamily="2" charset="-122"/>
              </a:rPr>
              <a:t>建造</a:t>
            </a:r>
            <a:r>
              <a:rPr lang="zh-CN" altLang="en-US" u="sng" dirty="0">
                <a:latin typeface="Kai" pitchFamily="2" charset="-122"/>
                <a:ea typeface="Kai" pitchFamily="2" charset="-122"/>
                <a:hlinkClick r:id="rId6" tooltip="会幕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會幕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（</a:t>
            </a:r>
            <a:r>
              <a:rPr lang="en-US" altLang="zh-CN" u="sng" dirty="0">
                <a:latin typeface="Kai" pitchFamily="2" charset="-122"/>
                <a:ea typeface="Kai" pitchFamily="2" charset="-122"/>
              </a:rPr>
              <a:t>35-40</a:t>
            </a:r>
            <a:r>
              <a:rPr lang="zh-CN" altLang="en-US" u="sng" dirty="0">
                <a:latin typeface="Kai" pitchFamily="2" charset="-122"/>
                <a:ea typeface="Kai" pitchFamily="2" charset="-122"/>
              </a:rPr>
              <a:t>章）</a:t>
            </a:r>
          </a:p>
          <a:p>
            <a:br>
              <a:rPr lang="zh-CN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34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40C4-029F-3B49-834F-5A2B5DFA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6 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耶 和 华 在 他 面 前 宣 告 说 ： 耶 和 华 ， 耶 和 华 ， 是 有 怜 悯 有 恩 典 的 神 ， 不 轻 易 发 怒 ， 并 有 丰 盛 的 慈 爱 和 诚 实 ，</a:t>
            </a:r>
            <a:b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</a:br>
            <a:r>
              <a:rPr lang="en-US" altLang="zh-CN" sz="2400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为 千 万 人 存 留 慈 爱 ， 赦 免 罪 孽 、 过 犯 ， 和 罪 恶 ， 万 不 以 有 罪 的 为 无 罪 ， 必 追 讨 他 的 罪 ， 自 父 及 子 ， 直 到 三 、 四 代 。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FC351-080B-CD45-BB68-F454A2DFB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ai" pitchFamily="2" charset="-122"/>
                <a:ea typeface="Kai" pitchFamily="2" charset="-122"/>
              </a:rPr>
              <a:t>诗篇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86:15/103:8/145:8</a:t>
            </a:r>
          </a:p>
          <a:p>
            <a:r>
              <a:rPr lang="en-US" dirty="0" err="1">
                <a:latin typeface="Kai" pitchFamily="2" charset="-122"/>
                <a:ea typeface="Kai" pitchFamily="2" charset="-122"/>
              </a:rPr>
              <a:t>约拿书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4: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2</a:t>
            </a:r>
          </a:p>
          <a:p>
            <a:r>
              <a:rPr lang="en-US" dirty="0">
                <a:latin typeface="Kai" pitchFamily="2" charset="-122"/>
                <a:ea typeface="Kai" pitchFamily="2" charset="-122"/>
              </a:rPr>
              <a:t>约珥书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2:13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7734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6BC-2076-D54C-BEA3-58C74C5A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Kai" pitchFamily="2" charset="-122"/>
                <a:ea typeface="Kai" pitchFamily="2" charset="-122"/>
              </a:rPr>
              <a:t>讨论</a:t>
            </a:r>
            <a:endParaRPr lang="en-US" b="1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733A-D7EF-7F4B-A0BF-5532A42E0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ai" pitchFamily="2" charset="-122"/>
                <a:ea typeface="Kai" pitchFamily="2" charset="-122"/>
              </a:rPr>
              <a:t>圣经别次提到金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牛犊？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为什么造假神？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生活中的假神</a:t>
            </a: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r>
              <a:rPr lang="en-US" dirty="0" err="1">
                <a:latin typeface="Kai" pitchFamily="2" charset="-122"/>
                <a:ea typeface="Kai" pitchFamily="2" charset="-122"/>
              </a:rPr>
              <a:t>忌邪的神</a:t>
            </a:r>
            <a:r>
              <a:rPr lang="zh-CN" altLang="en-US" b="1" dirty="0"/>
              <a:t> </a:t>
            </a:r>
            <a:endParaRPr lang="en-US" altLang="zh-CN" sz="2000" b="1" dirty="0"/>
          </a:p>
          <a:p>
            <a:pPr marL="457200" lvl="1" indent="0">
              <a:buNone/>
            </a:pPr>
            <a:r>
              <a:rPr lang="zh-CN" altLang="en-US" sz="1600" b="1" dirty="0"/>
              <a:t>（出</a:t>
            </a:r>
            <a:r>
              <a:rPr lang="en-US" altLang="zh-CN" sz="1600" b="1" dirty="0"/>
              <a:t>34:</a:t>
            </a:r>
            <a:r>
              <a:rPr lang="en-US" sz="1600" b="1" dirty="0"/>
              <a:t>14</a:t>
            </a:r>
            <a:r>
              <a:rPr lang="zh-CN" altLang="en-US" sz="1600" b="1" dirty="0"/>
              <a:t>） </a:t>
            </a:r>
            <a:r>
              <a:rPr lang="zh-CN" altLang="en-US" sz="1600" dirty="0"/>
              <a:t>不可敬拜别神；因为耶和华是忌邪的神，名为忌邪者。</a:t>
            </a:r>
            <a:endParaRPr lang="en-US" sz="1600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21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1E0FD87F-44C7-5F42-9175-69E8FD9A2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3200"/>
            <a:ext cx="8636000" cy="64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18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1B1D-D842-7C47-9532-2DFF5145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020"/>
          </a:xfrm>
        </p:spPr>
        <p:txBody>
          <a:bodyPr/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（一）</a:t>
            </a:r>
            <a:r>
              <a:rPr lang="en-US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32:1-6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857D-003F-EC46-A31D-DE6617BE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877"/>
            <a:ext cx="10515600" cy="4708086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Kai" pitchFamily="2" charset="-122"/>
                <a:ea typeface="Kai" pitchFamily="2" charset="-122"/>
              </a:rPr>
              <a:t>32 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百 姓 见 摩 西 迟 延 不 下 山 ， 就 大 家 聚 集 到 亚 伦 那 里 ， 对 他 说 ： 起 来 ！ 为 我 们 做 神 像 ， 可 以 在 我 们 前 面 引 路 ； 因 为 领 我 们 出 埃 及 地 的 那 个 摩 西 ， 我 们 不 知 道 他 遭 了 甚 麽 事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2 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亚 伦 对 他 们 说 ： 你 们 去 摘 下 你 们 妻 子 、 儿 女 耳 上 的 金 环 ， 拿 来 给 我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3 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百 姓 就 都 摘 下 他 们 耳 上 的 金 环 ， 拿 来 给 亚 伦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4 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亚 伦 从 他 们 手 里 接 过 来 ， 铸 了 一 只 牛 犊 ， 用 雕 刻 的 器 具 做 成 。 他 们 就 说 ： 以 色 列 阿 ， 这 是 领 你 出 埃 及 地 的 神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5 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亚 伦 看 见 ， 就 在 牛 犊 面 前 筑 坛 ， 且 宣 告 说 ： 明 日 要 向 耶 和 华 守 节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6 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次 日 清 早 ， 百 姓 起 来 献 燔 祭 和 平 安 祭 ， 就 坐 下 吃 喝 ， 起 来 玩 耍 。</a:t>
            </a:r>
          </a:p>
          <a:p>
            <a:br>
              <a:rPr lang="zh-CN" altLang="en-US" sz="2400" dirty="0">
                <a:latin typeface="Kai" pitchFamily="2" charset="-122"/>
                <a:ea typeface="Kai" pitchFamily="2" charset="-122"/>
              </a:rPr>
            </a:br>
            <a:endParaRPr lang="en-US" sz="2400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601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CF05-C29A-4441-899E-0593C2DD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 err="1">
                <a:latin typeface="Kai" pitchFamily="2" charset="-122"/>
                <a:ea typeface="Kai" pitchFamily="2" charset="-122"/>
              </a:rPr>
              <a:t>背景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—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延续上周  </a:t>
            </a:r>
            <a:br>
              <a:rPr lang="en-US" altLang="zh-CN" dirty="0">
                <a:latin typeface="Kai" pitchFamily="2" charset="-122"/>
                <a:ea typeface="Kai" pitchFamily="2" charset="-122"/>
              </a:rPr>
            </a:br>
            <a:r>
              <a:rPr lang="zh-CN" altLang="en-US" dirty="0">
                <a:latin typeface="Kai" pitchFamily="2" charset="-122"/>
                <a:ea typeface="Kai" pitchFamily="2" charset="-122"/>
              </a:rPr>
              <a:t>出埃及记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19-20</a:t>
            </a:r>
            <a:br>
              <a:rPr lang="en-US" altLang="zh-CN" dirty="0">
                <a:latin typeface="Kai" pitchFamily="2" charset="-122"/>
                <a:ea typeface="Kai" pitchFamily="2" charset="-122"/>
              </a:rPr>
            </a:b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C984C-ABEE-984C-96F4-D60BFC21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b="1" dirty="0">
                <a:latin typeface="Kai" pitchFamily="2" charset="-122"/>
                <a:ea typeface="Kai" pitchFamily="2" charset="-122"/>
              </a:rPr>
              <a:t>19 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以 色 列 人 出 埃 及 地 以 後 ， 满 了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三 个 月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的 那 一 天 ， 就 来 到 西 乃 的 旷 野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2 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他 们 离 了 利 非 订 ， 来 到 西 乃 的 旷 野 ， 就 在 那 里 的 山 下 安 营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到 神 那 里 ， 耶 和 华 从 山 上 呼 唤 他 说 ： 你 要 这 样 告 诉 雅 各 家 ， 晓 谕 以 色 列 人 说 ：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我 向 埃 及 人 所 行 的 事 ， 你 们 都 看 见 了 ， 且 看 见 我 如 鹰 将 你 们 背 在 翅 膀 上 ， 带 来 归 我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如 今 你 们 若 实 在 听 从 我 的 话 ， 遵 守 我 的 约 ， 就 要 在 万 民 中 作 属 我 的 子 民 ， 因 为 全 地 都 是 我 的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6 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你 们 要 归 我 作 祭 司 的 国 度 ， 为 圣 洁 的 国 民 。 这 些 话 你 要 告 诉 以 色 列 人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去 召 了 民 间 的 长 老 来 ， 将 耶 和 华 所 吩 咐 他 的 话 都 在 他 们 面 前 陈 明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8 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百 姓 都 同 声 回 答 说 ：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凡 耶 和 华 所 说 的 ， 我 们 都 要 遵 行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。 摩 西 就 将 百 姓 的 话 回 覆 耶 和 华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2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F739-508D-5243-B25E-F986354A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出 埃 及 記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24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AE4D-486E-6649-961E-0B35B6A0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12 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耶 和 华 对 摩 西 说 ： 你 上 山 到 我 这 里 来 ， 住 在 这 里 ， 我 要 将 石 版 并 我 所 写 的 律 法 和 诫 命 赐 给 你 ， 使 你 可 以 教 训 百 姓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13 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摩 西 和 他 的 帮 手 约 书 亚 起 来 ， 上 了 神 的 山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14 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摩 西 对 长 老 说 ： 你 们 在 这 里 等 着 ， 等 到 我 们 再 回 来 ， 有 亚 伦 、 户 珥 与 你 们 同 在 。 凡 有 争 讼 的 ， 都 可 以 就 近 他 们 去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15 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摩 西 上 山 ， 有 云 彩 把 山 遮 盖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16 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的 荣 耀 停 於 西 乃 山 ； 云 彩 遮 盖 山 六 天 ， 第 七 天 他 从 云 中 召 摩 西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耶 和 华 的 荣 耀 在 山 顶 上 ， 在 以 色 列 人 眼 前 ， 形 状 如 烈 火 。</a:t>
            </a:r>
          </a:p>
          <a:p>
            <a:r>
              <a:rPr lang="en-US" altLang="zh-CN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18 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摩 西 进 入 云 中 上 山 ， 在 山 上 四 十 昼 夜 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2BC2818-C8F3-6448-838A-99981536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07" y="271294"/>
            <a:ext cx="8597900" cy="64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C51BA-D689-894D-9811-1057D748CA04}"/>
              </a:ext>
            </a:extLst>
          </p:cNvPr>
          <p:cNvSpPr txBox="1"/>
          <p:nvPr/>
        </p:nvSpPr>
        <p:spPr>
          <a:xfrm>
            <a:off x="7013644" y="271294"/>
            <a:ext cx="5009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百 姓 见 摩 西 迟 延 不 下 山 ， 就 大 家 聚 集 到 亚 伦 那 里 ， 对 他 说 ： </a:t>
            </a:r>
            <a:r>
              <a:rPr lang="zh-CN" altLang="en-US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起 来 ！ 为 我 们 做 神 像 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， 可 以 在 我 们 前 面 引 路 ； 因 为 领 我 们 出 埃 及 地 的 那 个 摩 西 ， 我 们 不 知 道 他 遭 了 甚 麽 事 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968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1B1D-D842-7C47-9532-2DFF5145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02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>
                <a:latin typeface="Kai" pitchFamily="2" charset="-122"/>
                <a:ea typeface="Kai" pitchFamily="2" charset="-122"/>
              </a:rPr>
              <a:t>（一）</a:t>
            </a:r>
            <a:r>
              <a:rPr lang="zh-CN" altLang="en-US" b="1" dirty="0">
                <a:latin typeface="Kai" pitchFamily="2" charset="-122"/>
                <a:ea typeface="Kai" pitchFamily="2" charset="-122"/>
              </a:rPr>
              <a:t>神被扭曲 </a:t>
            </a:r>
            <a:br>
              <a:rPr lang="en-US" altLang="zh-CN" b="1" dirty="0">
                <a:latin typeface="Kai" pitchFamily="2" charset="-122"/>
                <a:ea typeface="Kai" pitchFamily="2" charset="-122"/>
              </a:rPr>
            </a:br>
            <a:r>
              <a:rPr lang="en-US" sz="2700" dirty="0" err="1">
                <a:latin typeface="Kai" pitchFamily="2" charset="-122"/>
                <a:ea typeface="Kai" pitchFamily="2" charset="-122"/>
              </a:rPr>
              <a:t>出埃及记</a:t>
            </a:r>
            <a:r>
              <a:rPr lang="zh-CN" altLang="en-US" sz="2700" dirty="0">
                <a:latin typeface="Kai" pitchFamily="2" charset="-122"/>
                <a:ea typeface="Kai" pitchFamily="2" charset="-122"/>
              </a:rPr>
              <a:t> </a:t>
            </a:r>
            <a:r>
              <a:rPr lang="en-US" altLang="zh-CN" sz="2700" dirty="0">
                <a:latin typeface="Kai" pitchFamily="2" charset="-122"/>
                <a:ea typeface="Kai" pitchFamily="2" charset="-122"/>
              </a:rPr>
              <a:t>32:1-6</a:t>
            </a:r>
            <a:endParaRPr lang="en-US" sz="2700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857D-003F-EC46-A31D-DE6617BE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877"/>
            <a:ext cx="10515600" cy="4708086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Kai" pitchFamily="2" charset="-122"/>
                <a:ea typeface="Kai" pitchFamily="2" charset="-122"/>
              </a:rPr>
              <a:t>32 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百 姓 见 摩 西 迟 延 不 下 山 ， 就 大 家 聚 集 到 亚 伦 那 里 ， 对 他 说 ： 起 来 ！ 为 我 们 做 神 像 ， 可 以 在 我 们 前 面 引 路 ； 因 为 领 我 们 出 埃 及 地 的 那 个 摩 西 ， 我 们 不 知 道 他 遭 了 甚 麽 事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2</a:t>
            </a:r>
            <a:r>
              <a:rPr lang="en-US" altLang="zh-CN" sz="2400" b="1" baseline="300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 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亚 伦 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对 他 们 说 ： 你 们 去 摘 下 你 们 妻 子 、 儿 女 耳 上 的 金 环 ， 拿 来 给 我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3 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百 姓 就 都 摘 下 他 们 耳 上 的 金 环 ， 拿 来 给 亚 伦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4 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亚 伦 从 他 们 手 里 接 过 来 ， 铸 了 一 只 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牛 犊 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， 用 雕 刻 的 器 具 做 成 。 他 们 就 说 ： 以 色 列 阿 ， 这 是 领 你 出 埃 及 地 的 神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5 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亚 伦 看 见 ， 就 在 牛 犊 面 前 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筑 坛 ， 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且 宣 告 说 ： 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明 日 要 向 耶 和 华 守 节 。</a:t>
            </a:r>
          </a:p>
          <a:p>
            <a:r>
              <a:rPr lang="en-US" altLang="zh-CN" sz="2400" b="1" baseline="30000" dirty="0">
                <a:latin typeface="Kai" pitchFamily="2" charset="-122"/>
                <a:ea typeface="Kai" pitchFamily="2" charset="-122"/>
              </a:rPr>
              <a:t>6 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次 日 清 早 ， 百 姓 起 来 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献 燔 祭 和 平 安 祭 </a:t>
            </a:r>
            <a:r>
              <a:rPr lang="zh-CN" altLang="en-US" sz="2400" dirty="0">
                <a:latin typeface="Kai" pitchFamily="2" charset="-122"/>
                <a:ea typeface="Kai" pitchFamily="2" charset="-122"/>
              </a:rPr>
              <a:t>， </a:t>
            </a:r>
            <a:r>
              <a:rPr lang="zh-CN" altLang="en-US" sz="2400" dirty="0">
                <a:solidFill>
                  <a:srgbClr val="FF0000"/>
                </a:solidFill>
                <a:latin typeface="Kai" pitchFamily="2" charset="-122"/>
                <a:ea typeface="Kai" pitchFamily="2" charset="-122"/>
              </a:rPr>
              <a:t>就 坐 下 吃 喝 ， 起 来 玩 耍 。</a:t>
            </a:r>
          </a:p>
          <a:p>
            <a:br>
              <a:rPr lang="zh-CN" altLang="en-US" sz="2400" dirty="0">
                <a:latin typeface="Kai" pitchFamily="2" charset="-122"/>
                <a:ea typeface="Kai" pitchFamily="2" charset="-122"/>
              </a:rPr>
            </a:br>
            <a:endParaRPr lang="en-US" sz="2400" dirty="0">
              <a:latin typeface="Kai" pitchFamily="2" charset="-122"/>
              <a:ea typeface="Ka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154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8971-1F59-B94D-983B-75484741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" pitchFamily="2" charset="-122"/>
                <a:ea typeface="Kai" pitchFamily="2" charset="-122"/>
              </a:rPr>
              <a:t>歌 林 多 前 書 </a:t>
            </a:r>
            <a:r>
              <a:rPr lang="en-US" altLang="zh-CN" dirty="0">
                <a:latin typeface="Kai" pitchFamily="2" charset="-122"/>
                <a:ea typeface="Kai" pitchFamily="2" charset="-122"/>
              </a:rPr>
              <a:t>10</a:t>
            </a:r>
            <a:endParaRPr lang="en-US" dirty="0">
              <a:latin typeface="Kai" pitchFamily="2" charset="-122"/>
              <a:ea typeface="Kai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E168-A09C-EC47-8822-3079A703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7 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也 不 要 拜 偶 像 ， 像 他 们 有 人 拜 的 。 如 经 上 所 记 ： 百 姓 坐 下 吃 喝 ， 起 来 玩 耍 。</a:t>
            </a:r>
          </a:p>
          <a:p>
            <a:pPr marL="0" indent="0">
              <a:buNone/>
            </a:pPr>
            <a:endParaRPr lang="en-US" altLang="zh-CN" dirty="0">
              <a:latin typeface="Kai" pitchFamily="2" charset="-122"/>
              <a:ea typeface="Kai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Kai" pitchFamily="2" charset="-122"/>
                <a:ea typeface="Kai" pitchFamily="2" charset="-122"/>
              </a:rPr>
              <a:t>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13 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你 们 所 遇 见 的 试 探 ， 无 非 是 人 所 能 受 的 。 神 是 信 实 的 ， 必 不 叫 你 们 受 试 探 过 於 所 能 受 的 ； 在 受 试 探 的 时 候 ， 总 要 给 你 们 开 一 条 出 路 ， 叫 你 们 能 忍 受 得 住 。</a:t>
            </a:r>
          </a:p>
          <a:p>
            <a:r>
              <a:rPr lang="en-US" altLang="zh-CN" b="1" baseline="30000" dirty="0">
                <a:latin typeface="Kai" pitchFamily="2" charset="-122"/>
                <a:ea typeface="Kai" pitchFamily="2" charset="-122"/>
              </a:rPr>
              <a:t>14 </a:t>
            </a:r>
            <a:r>
              <a:rPr lang="zh-CN" altLang="en-US" dirty="0">
                <a:latin typeface="Kai" pitchFamily="2" charset="-122"/>
                <a:ea typeface="Kai" pitchFamily="2" charset="-122"/>
              </a:rPr>
              <a:t>我 所 亲 爱 的 弟 兄 阿 ， 你 们 要 逃 避 拜 偶 像 的 事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4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8846</TotalTime>
  <Words>3783</Words>
  <Application>Microsoft Macintosh PowerPoint</Application>
  <PresentationFormat>Widescreen</PresentationFormat>
  <Paragraphs>144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Kai</vt:lpstr>
      <vt:lpstr>Arial</vt:lpstr>
      <vt:lpstr>Calibri</vt:lpstr>
      <vt:lpstr>Calibri Light</vt:lpstr>
      <vt:lpstr>Office Theme</vt:lpstr>
      <vt:lpstr>圣山下拜偶像 Faithlessness at the Mountain</vt:lpstr>
      <vt:lpstr>PowerPoint Presentation</vt:lpstr>
      <vt:lpstr>PowerPoint Presentation</vt:lpstr>
      <vt:lpstr>（一）出埃及记 32:1-6</vt:lpstr>
      <vt:lpstr> 背景—延续上周   出埃及记 19-20 </vt:lpstr>
      <vt:lpstr>出 埃 及 記 24</vt:lpstr>
      <vt:lpstr>PowerPoint Presentation</vt:lpstr>
      <vt:lpstr>（一）神被扭曲  出埃及记 32:1-6</vt:lpstr>
      <vt:lpstr>歌 林 多 前 書 10</vt:lpstr>
      <vt:lpstr>（二）神的审判 出埃及记 32:7-14</vt:lpstr>
      <vt:lpstr>（二）出埃及记 32:7-14</vt:lpstr>
      <vt:lpstr>11 摩 西 便 恳 求 耶 和 华 ─ 他 的 神 说 ： 耶 和 华 阿 ， 你 为 甚 麽 向 你 的 百 姓 发 烈 怒 呢 ？</vt:lpstr>
      <vt:lpstr>（二）出埃及记 32:7-14</vt:lpstr>
      <vt:lpstr>14 於 是 耶 和 华 後 悔 ， 不 把 所 说 的 祸 降 与 他 的 百 姓 。 </vt:lpstr>
      <vt:lpstr>摩西与神的对话-1 出 埃 及 記 33</vt:lpstr>
      <vt:lpstr>摩西与神的对话-2 （出 埃 及 記 33）</vt:lpstr>
      <vt:lpstr>摩西与神的对话-3 （出 埃 及 記 32）</vt:lpstr>
      <vt:lpstr>PowerPoint Presentation</vt:lpstr>
      <vt:lpstr>（三）神的恩典 出埃及记 34:1，4-9</vt:lpstr>
      <vt:lpstr>6 耶 和 华 在 他 面 前 宣 告 说 ： 耶 和 华 ， 耶 和 华 ， 是 有 怜 悯 有 恩 典 的 神 ， 不 轻 易 发 怒 ， 并 有 丰 盛 的 慈 爱 和 诚 实 ， 7 为 千 万 人 存 留 慈 爱 ， 赦 免 罪 孽 、 过 犯 ， 和 罪 恶 ， 万 不 以 有 罪 的 为 无 罪 ， 必 追 讨 他 的 罪 ， 自 父 及 子 ， 直 到 三 、 四 代 。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2022-01-09T18:41:15Z</dcterms:created>
  <dcterms:modified xsi:type="dcterms:W3CDTF">2022-01-30T10:44:51Z</dcterms:modified>
</cp:coreProperties>
</file>